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271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60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848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5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09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11.04.23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704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11.04.23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702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11.04.23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179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11.04.23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69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11.04.23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632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вт 11.04.23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4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вт 11.04.23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09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48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"/>
            <a:ext cx="9275507" cy="695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412776"/>
            <a:ext cx="6120680" cy="1872208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Nautilus Pompilius" pitchFamily="50" charset="-52"/>
              </a:rPr>
              <a:t>РУССКАЯ БЕРЁЗКА</a:t>
            </a:r>
            <a:endParaRPr lang="ru-RU" sz="6000" dirty="0">
              <a:latin typeface="Nautilus Pompilius" pitchFamily="50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4077072"/>
            <a:ext cx="5256584" cy="156172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Nautilus Pompilius" pitchFamily="50" charset="-52"/>
              </a:rPr>
              <a:t>ВЫПОЛНИЛА : </a:t>
            </a:r>
            <a:r>
              <a:rPr lang="ru-RU" dirty="0" smtClean="0">
                <a:latin typeface="Nautilus Pompilius" pitchFamily="50" charset="-52"/>
              </a:rPr>
              <a:t>воспитатель 1-ой квалификационной категории</a:t>
            </a:r>
            <a:endParaRPr lang="ru-RU" dirty="0" smtClean="0">
              <a:latin typeface="Nautilus Pompilius" pitchFamily="50" charset="-52"/>
            </a:endParaRPr>
          </a:p>
          <a:p>
            <a:r>
              <a:rPr lang="ru-RU" dirty="0" smtClean="0">
                <a:latin typeface="Nautilus Pompilius" pitchFamily="50" charset="-52"/>
              </a:rPr>
              <a:t>Марченко Э.Т.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24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962672" cy="3010346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Бабочка уселась ниже–</a:t>
            </a:r>
            <a:r>
              <a:rPr lang="ru-RU" sz="28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8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8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Пьёт </a:t>
            </a:r>
            <a:r>
              <a:rPr lang="ru-RU" sz="28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прозрачным хоботком.</a:t>
            </a:r>
            <a:r>
              <a:rPr lang="ru-RU" sz="28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800" dirty="0">
                <a:latin typeface="Nautilus Pompilius" pitchFamily="50" charset="-52"/>
                <a:ea typeface="Calibri"/>
                <a:cs typeface="Times New Roman"/>
              </a:rPr>
            </a:br>
            <a:endParaRPr lang="ru-RU" sz="2800" dirty="0">
              <a:latin typeface="Nautilus Pompilius" pitchFamily="50" charset="-52"/>
            </a:endParaRPr>
          </a:p>
        </p:txBody>
      </p:sp>
      <p:pic>
        <p:nvPicPr>
          <p:cNvPr id="8194" name="Picture 2" descr="C:\Users\USER\Desktop\675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8640"/>
            <a:ext cx="4392612" cy="32568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793018_9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74" y="3573016"/>
            <a:ext cx="4774847" cy="31848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92080" y="4104658"/>
            <a:ext cx="350802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Муравьи и мошки</a:t>
            </a:r>
            <a:r>
              <a:rPr lang="ru-RU" sz="2800" dirty="0">
                <a:solidFill>
                  <a:prstClr val="black"/>
                </a:solidFill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prstClr val="black"/>
                </a:solidFill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8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По берёзе гладкой</a:t>
            </a:r>
            <a:r>
              <a:rPr lang="ru-RU" sz="2800" dirty="0">
                <a:solidFill>
                  <a:prstClr val="black"/>
                </a:solidFill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prstClr val="black"/>
                </a:solidFill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8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Ползут, как по дорожке,</a:t>
            </a:r>
            <a:r>
              <a:rPr lang="ru-RU" sz="2800" dirty="0">
                <a:solidFill>
                  <a:prstClr val="black"/>
                </a:solidFill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prstClr val="black"/>
                </a:solidFill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8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+mj-cs"/>
              </a:rPr>
              <a:t>За капелькою сладкой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2441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Много лет назад человек научился добывать и использовать </a:t>
            </a:r>
            <a:r>
              <a:rPr lang="ru-RU" sz="24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бересту  </a:t>
            </a:r>
            <a:r>
              <a:rPr lang="ru-RU" sz="24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(верхний  слой  коры)</a:t>
            </a:r>
            <a:r>
              <a:rPr lang="ru-RU" sz="2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>
                <a:latin typeface="Nautilus Pompilius" pitchFamily="50" charset="-52"/>
                <a:ea typeface="Calibri"/>
                <a:cs typeface="Times New Roman"/>
              </a:rPr>
            </a:br>
            <a:endParaRPr lang="ru-RU" sz="2400" dirty="0">
              <a:latin typeface="Nautilus Pompilius" pitchFamily="50" charset="-52"/>
            </a:endParaRPr>
          </a:p>
        </p:txBody>
      </p:sp>
      <p:pic>
        <p:nvPicPr>
          <p:cNvPr id="9218" name="Picture 2" descr="C:\Users\USER\Desktop\berezoviysoklekarstvootstanedugzhurnalpo-5f1e16b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90576"/>
            <a:ext cx="6624736" cy="4978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90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Nautilus Pompilius" pitchFamily="50" charset="-52"/>
              </a:rPr>
              <a:t>Изделия из бересты</a:t>
            </a:r>
            <a:endParaRPr lang="ru-RU" dirty="0">
              <a:latin typeface="Nautilus Pompilius" pitchFamily="50" charset="-52"/>
            </a:endParaRPr>
          </a:p>
        </p:txBody>
      </p:sp>
      <p:pic>
        <p:nvPicPr>
          <p:cNvPr id="10242" name="Picture 2" descr="C:\Users\USER\Desktop\5b54baf897d04d757df256590ccea09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5" b="10406"/>
          <a:stretch/>
        </p:blipFill>
        <p:spPr bwMode="auto">
          <a:xfrm>
            <a:off x="4788025" y="4260861"/>
            <a:ext cx="3816424" cy="24304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861047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53" y="4365104"/>
            <a:ext cx="4068484" cy="22919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USER\Desktop\varvar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39" y="1341403"/>
            <a:ext cx="3801497" cy="28076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USER\Desktop\загруженное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45117"/>
            <a:ext cx="3388475" cy="2803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32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Nautilus Pompilius" pitchFamily="50" charset="-52"/>
              </a:rPr>
              <a:t>Мебель из бересты</a:t>
            </a:r>
            <a:endParaRPr lang="ru-RU" dirty="0">
              <a:latin typeface="Nautilus Pompilius" pitchFamily="50" charset="-52"/>
            </a:endParaRPr>
          </a:p>
        </p:txBody>
      </p:sp>
      <p:pic>
        <p:nvPicPr>
          <p:cNvPr id="11266" name="Picture 2" descr="C:\Users\USER\Desktop\kompl_barsk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340768"/>
            <a:ext cx="4373565" cy="3278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esktop\plans-rustic-living-furnitur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335463"/>
            <a:ext cx="3048000" cy="25225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USER\Desktop\origin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3850510" cy="47781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723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>
                <a:latin typeface="Nautilus Pompilius" pitchFamily="50" charset="-52"/>
              </a:rPr>
              <a:t>Люди научились из </a:t>
            </a:r>
            <a:r>
              <a:rPr lang="ru-RU" sz="2400" dirty="0" smtClean="0">
                <a:latin typeface="Nautilus Pompilius" pitchFamily="50" charset="-52"/>
              </a:rPr>
              <a:t>берёзы </a:t>
            </a:r>
            <a:r>
              <a:rPr lang="ru-RU" sz="2400" dirty="0">
                <a:latin typeface="Nautilus Pompilius" pitchFamily="50" charset="-52"/>
              </a:rPr>
              <a:t>добывать </a:t>
            </a:r>
            <a:r>
              <a:rPr lang="ru-RU" sz="2400" dirty="0" smtClean="0">
                <a:latin typeface="Nautilus Pompilius" pitchFamily="50" charset="-52"/>
              </a:rPr>
              <a:t>дёготь. Использовали </a:t>
            </a:r>
            <a:r>
              <a:rPr lang="ru-RU" sz="2400" dirty="0">
                <a:latin typeface="Nautilus Pompilius" pitchFamily="50" charset="-52"/>
              </a:rPr>
              <a:t/>
            </a:r>
            <a:br>
              <a:rPr lang="ru-RU" sz="2400" dirty="0">
                <a:latin typeface="Nautilus Pompilius" pitchFamily="50" charset="-52"/>
              </a:rPr>
            </a:br>
            <a:r>
              <a:rPr lang="ru-RU" sz="2400" dirty="0">
                <a:latin typeface="Nautilus Pompilius" pitchFamily="50" charset="-52"/>
              </a:rPr>
              <a:t> б</a:t>
            </a:r>
            <a:r>
              <a:rPr lang="ru-RU" sz="2400" dirty="0" smtClean="0">
                <a:latin typeface="Nautilus Pompilius" pitchFamily="50" charset="-52"/>
              </a:rPr>
              <a:t>ересту снятую </a:t>
            </a:r>
            <a:r>
              <a:rPr lang="ru-RU" sz="2400" dirty="0">
                <a:latin typeface="Nautilus Pompilius" pitchFamily="50" charset="-52"/>
              </a:rPr>
              <a:t>с сухой </a:t>
            </a:r>
            <a:r>
              <a:rPr lang="ru-RU" sz="2400" dirty="0" smtClean="0">
                <a:latin typeface="Nautilus Pompilius" pitchFamily="50" charset="-52"/>
              </a:rPr>
              <a:t>берёзы </a:t>
            </a:r>
            <a:r>
              <a:rPr lang="ru-RU" sz="2400" dirty="0">
                <a:latin typeface="Nautilus Pompilius" pitchFamily="50" charset="-52"/>
              </a:rPr>
              <a:t>или с той, которая </a:t>
            </a:r>
            <a:r>
              <a:rPr lang="ru-RU" sz="2400" dirty="0" smtClean="0">
                <a:latin typeface="Nautilus Pompilius" pitchFamily="50" charset="-52"/>
              </a:rPr>
              <a:t>пойдёт </a:t>
            </a:r>
            <a:r>
              <a:rPr lang="ru-RU" sz="2400" dirty="0">
                <a:latin typeface="Nautilus Pompilius" pitchFamily="50" charset="-52"/>
              </a:rPr>
              <a:t>на сруб</a:t>
            </a:r>
          </a:p>
        </p:txBody>
      </p:sp>
      <p:pic>
        <p:nvPicPr>
          <p:cNvPr id="12290" name="Picture 2" descr="C:\Users\USER\Desktop\Primenenie-berezovogo-degtya-ot-parazitov-768x54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07633"/>
            <a:ext cx="4148725" cy="29440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USER\Desktop\Beryozovyj-dyogo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409" y="4338329"/>
            <a:ext cx="4124697" cy="24070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USER\Desktop\degtyarnoe-mylo-polza-i-vred3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704" y="1407634"/>
            <a:ext cx="3584948" cy="29306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21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1718827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1" t="-5498" r="5241" b="6823"/>
          <a:stretch/>
        </p:blipFill>
        <p:spPr bwMode="auto">
          <a:xfrm>
            <a:off x="0" y="-511629"/>
            <a:ext cx="9144000" cy="739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424936" cy="648072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2800" dirty="0" smtClean="0">
                <a:latin typeface="Nautilus Pompilius" pitchFamily="50" charset="-52"/>
                <a:ea typeface="Times New Roman"/>
                <a:cs typeface="Times New Roman"/>
              </a:rPr>
              <a:t>                         Народные </a:t>
            </a:r>
            <a:r>
              <a:rPr lang="ru-RU" sz="12800" dirty="0">
                <a:latin typeface="Nautilus Pompilius" pitchFamily="50" charset="-52"/>
                <a:ea typeface="Times New Roman"/>
                <a:cs typeface="Times New Roman"/>
              </a:rPr>
              <a:t>приметы</a:t>
            </a:r>
            <a:endParaRPr lang="ru-RU" sz="12800" dirty="0">
              <a:latin typeface="Nautilus Pompilius" pitchFamily="50" charset="-52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5500" dirty="0" smtClean="0">
              <a:latin typeface="Nautilus Pompilius" pitchFamily="50" charset="-52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Из берёзы </a:t>
            </a: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весной </a:t>
            </a: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течёт </a:t>
            </a: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много сока–к дождливому лету.</a:t>
            </a:r>
            <a:endParaRPr lang="ru-RU" sz="7200" dirty="0">
              <a:latin typeface="Nautilus Pompilius" pitchFamily="50" charset="-52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Осенью  листья </a:t>
            </a: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берёз  </a:t>
            </a: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начнут  желтеть  с  верхушки –</a:t>
            </a:r>
            <a:endParaRPr lang="ru-RU" sz="7200" dirty="0">
              <a:latin typeface="Nautilus Pompilius" pitchFamily="50" charset="-52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весна  ранняя, зажелтеют снизу–поздняя.</a:t>
            </a:r>
            <a:endParaRPr lang="ru-RU" sz="7200" dirty="0">
              <a:latin typeface="Nautilus Pompilius" pitchFamily="50" charset="-52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Если на </a:t>
            </a: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берёзах </a:t>
            </a: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много </a:t>
            </a: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серёжек–к урожаю гороха</a:t>
            </a: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.</a:t>
            </a:r>
            <a:endParaRPr lang="ru-RU" sz="7200" dirty="0">
              <a:latin typeface="Nautilus Pompilius" pitchFamily="50" charset="-52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Если </a:t>
            </a: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берёзовые </a:t>
            </a: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почки распускаются снизу, то хлеба </a:t>
            </a: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ядрёные </a:t>
            </a: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(хорошие зерном) родятся. </a:t>
            </a:r>
            <a:endParaRPr lang="ru-RU" sz="7200" dirty="0">
              <a:latin typeface="Nautilus Pompilius" pitchFamily="50" charset="-52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Если листья на </a:t>
            </a: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берёзе </a:t>
            </a: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густые и </a:t>
            </a: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тёмно-</a:t>
            </a:r>
            <a:endParaRPr lang="ru-RU" sz="7200" dirty="0">
              <a:latin typeface="Nautilus Pompilius" pitchFamily="50" charset="-52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зелены (при обилии летней влаги)–к урожаю и рослому хлебу. </a:t>
            </a:r>
            <a:endParaRPr lang="ru-RU" sz="7200" dirty="0">
              <a:latin typeface="Nautilus Pompilius" pitchFamily="50" charset="-52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Когда на </a:t>
            </a: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берёзе </a:t>
            </a: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появится </a:t>
            </a: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жёлтый </a:t>
            </a: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лист пятнами с лошадиную голову, пора </a:t>
            </a:r>
            <a:endParaRPr lang="ru-RU" sz="7200" dirty="0">
              <a:latin typeface="Nautilus Pompilius" pitchFamily="50" charset="-52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сеять озимый хлеб. </a:t>
            </a:r>
            <a:endParaRPr lang="ru-RU" sz="7200" dirty="0">
              <a:latin typeface="Nautilus Pompilius" pitchFamily="50" charset="-52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Когда лопаются </a:t>
            </a: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серёжки </a:t>
            </a: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у </a:t>
            </a: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берёз</a:t>
            </a: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–</a:t>
            </a:r>
            <a:endParaRPr lang="ru-RU" sz="7200" dirty="0">
              <a:latin typeface="Nautilus Pompilius" pitchFamily="50" charset="-52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время сеять хлеб. </a:t>
            </a:r>
            <a:endParaRPr lang="ru-RU" sz="7200" dirty="0">
              <a:latin typeface="Nautilus Pompilius" pitchFamily="50" charset="-52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Если наверху </a:t>
            </a: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берёзы </a:t>
            </a: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листья раньше и </a:t>
            </a: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больше </a:t>
            </a: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распустились–хлеб нужно </a:t>
            </a:r>
            <a:endParaRPr lang="ru-RU" sz="7200" dirty="0">
              <a:latin typeface="Nautilus Pompilius" pitchFamily="50" charset="-52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сеять раньше; если в середине больше распустились–</a:t>
            </a:r>
            <a:endParaRPr lang="ru-RU" sz="7200" dirty="0">
              <a:latin typeface="Nautilus Pompilius" pitchFamily="50" charset="-52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нужно средне сеять; если </a:t>
            </a:r>
            <a:endParaRPr lang="ru-RU" sz="7200" dirty="0">
              <a:latin typeface="Nautilus Pompilius" pitchFamily="50" charset="-52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внизу больше распустились–сеять позже. </a:t>
            </a:r>
            <a:endParaRPr lang="ru-RU" sz="7200" dirty="0">
              <a:latin typeface="Nautilus Pompilius" pitchFamily="50" charset="-52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Сей </a:t>
            </a: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овёс</a:t>
            </a: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, когда </a:t>
            </a: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берёзовый </a:t>
            </a:r>
            <a:r>
              <a:rPr lang="ru-RU" sz="7200" dirty="0">
                <a:latin typeface="Nautilus Pompilius" pitchFamily="50" charset="-52"/>
                <a:ea typeface="Times New Roman"/>
                <a:cs typeface="Times New Roman"/>
              </a:rPr>
              <a:t>лист станет </a:t>
            </a:r>
            <a:r>
              <a:rPr lang="ru-RU" sz="7200" dirty="0" smtClean="0">
                <a:latin typeface="Nautilus Pompilius" pitchFamily="50" charset="-52"/>
                <a:ea typeface="Times New Roman"/>
                <a:cs typeface="Times New Roman"/>
              </a:rPr>
              <a:t>распускаться</a:t>
            </a:r>
            <a:r>
              <a:rPr lang="ru-RU" sz="7200" dirty="0">
                <a:latin typeface="Nautilus Pompilius" pitchFamily="50" charset="-52"/>
                <a:ea typeface="Calibri"/>
                <a:cs typeface="Times New Roman"/>
              </a:rPr>
              <a:t> 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7200" dirty="0">
                <a:latin typeface="Nautilus Pompilius" pitchFamily="50" charset="-52"/>
                <a:ea typeface="Calibri"/>
                <a:cs typeface="Times New Roman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183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353958-admin_2880x18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51" r="14072" b="1"/>
          <a:stretch/>
        </p:blipFill>
        <p:spPr bwMode="auto">
          <a:xfrm>
            <a:off x="0" y="-73361"/>
            <a:ext cx="9494114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4437112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Nautilus Pompilius" pitchFamily="50" charset="-52"/>
              </a:rPr>
              <a:t>   Спасибо за внимание !</a:t>
            </a:r>
            <a:endParaRPr lang="ru-RU" sz="6000" dirty="0">
              <a:latin typeface="Nautilus Pompilius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31423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9015166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-30930"/>
            <a:ext cx="7720835" cy="688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76872"/>
            <a:ext cx="6264696" cy="424847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000" dirty="0" smtClean="0">
                <a:effectLst/>
                <a:latin typeface="Nautilus Pompilius" pitchFamily="50" charset="-52"/>
                <a:ea typeface="Times New Roman"/>
                <a:cs typeface="Times New Roman"/>
              </a:rPr>
              <a:t>Разбежались по лужайке</a:t>
            </a:r>
            <a:r>
              <a:rPr lang="ru-RU" sz="4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4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4000" dirty="0" smtClean="0">
                <a:effectLst/>
                <a:latin typeface="Nautilus Pompilius" pitchFamily="50" charset="-52"/>
                <a:ea typeface="Times New Roman"/>
                <a:cs typeface="Times New Roman"/>
              </a:rPr>
              <a:t>Беззаботной, лёгкой стайкой,</a:t>
            </a:r>
            <a:r>
              <a:rPr lang="ru-RU" sz="4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4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4000" dirty="0" smtClean="0">
                <a:effectLst/>
                <a:latin typeface="Nautilus Pompilius" pitchFamily="50" charset="-52"/>
                <a:ea typeface="Times New Roman"/>
                <a:cs typeface="Times New Roman"/>
              </a:rPr>
              <a:t>Словно девочки-подростки,</a:t>
            </a:r>
            <a:r>
              <a:rPr lang="ru-RU" sz="4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4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4000" dirty="0" smtClean="0">
                <a:effectLst/>
                <a:latin typeface="Nautilus Pompilius" pitchFamily="50" charset="-52"/>
                <a:ea typeface="Times New Roman"/>
                <a:cs typeface="Times New Roman"/>
              </a:rPr>
              <a:t>Белоствольные берёзки.</a:t>
            </a:r>
            <a:r>
              <a:rPr lang="ru-RU" sz="4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4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4000" dirty="0" smtClean="0">
                <a:effectLst/>
                <a:latin typeface="Nautilus Pompilius" pitchFamily="50" charset="-52"/>
                <a:ea typeface="Times New Roman"/>
                <a:cs typeface="Times New Roman"/>
              </a:rPr>
              <a:t>За руки взялись, и вот–</a:t>
            </a:r>
            <a:r>
              <a:rPr lang="ru-RU" sz="4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4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4000" dirty="0" smtClean="0">
                <a:effectLst/>
                <a:latin typeface="Nautilus Pompilius" pitchFamily="50" charset="-52"/>
                <a:ea typeface="Times New Roman"/>
                <a:cs typeface="Times New Roman"/>
              </a:rPr>
              <a:t>Закружился хоровод</a:t>
            </a:r>
            <a:r>
              <a:rPr lang="ru-RU" sz="4000" dirty="0">
                <a:ea typeface="Calibri"/>
                <a:cs typeface="Times New Roman"/>
              </a:rPr>
              <a:t/>
            </a:r>
            <a:br>
              <a:rPr lang="ru-RU" sz="4000" dirty="0"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86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260648"/>
            <a:ext cx="5107519" cy="1143000"/>
          </a:xfrm>
        </p:spPr>
        <p:txBody>
          <a:bodyPr/>
          <a:lstStyle/>
          <a:p>
            <a:r>
              <a:rPr lang="ru-RU" dirty="0" smtClean="0">
                <a:latin typeface="Nautilus Pompilius" pitchFamily="50" charset="-52"/>
              </a:rPr>
              <a:t>Берёзовая роща</a:t>
            </a:r>
            <a:endParaRPr lang="ru-RU" dirty="0">
              <a:latin typeface="Nautilus Pompilius" pitchFamily="50" charset="-52"/>
            </a:endParaRPr>
          </a:p>
        </p:txBody>
      </p:sp>
      <p:pic>
        <p:nvPicPr>
          <p:cNvPr id="1026" name="Picture 2" descr="C:\Users\USER\Desktop\depositphotos_10366538-stock-photo-white-birch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11" y="357064"/>
            <a:ext cx="3335324" cy="50226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891ae883ed08bd3cf1bcee18b78a3e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598" y="1484784"/>
            <a:ext cx="5465666" cy="36544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0584" y="5322605"/>
            <a:ext cx="29462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Nautilus Pompilius" pitchFamily="50" charset="-52"/>
              </a:rPr>
              <a:t>Одинокая красавица</a:t>
            </a:r>
            <a:endParaRPr lang="ru-RU" sz="4000" dirty="0">
              <a:latin typeface="Nautilus Pompilius" pitchFamily="50" charset="-52"/>
            </a:endParaRPr>
          </a:p>
        </p:txBody>
      </p:sp>
      <p:pic>
        <p:nvPicPr>
          <p:cNvPr id="1029" name="Picture 5" descr="http://cosmetic.ua/uploads/spool/photo/00000023560-filename-00002-tap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374" y="5251696"/>
            <a:ext cx="2376264" cy="159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40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073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Nautilus Pompilius" pitchFamily="50" charset="-52"/>
              </a:rPr>
              <a:t>Прекрасна берёзонька  в любое время года</a:t>
            </a:r>
            <a:endParaRPr lang="ru-RU" dirty="0">
              <a:latin typeface="Nautilus Pompilius" pitchFamily="50" charset="-52"/>
            </a:endParaRPr>
          </a:p>
        </p:txBody>
      </p:sp>
      <p:pic>
        <p:nvPicPr>
          <p:cNvPr id="2050" name="Picture 2" descr="C:\Users\USER\Desktop\132195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29000"/>
            <a:ext cx="2250251" cy="30003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11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651874"/>
            <a:ext cx="2339706" cy="31249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photodune-2669264-birch-tree-in-autumn-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393" y="1434044"/>
            <a:ext cx="2526974" cy="34663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Desktop\tree-nature-branch-plant-sky-flower-trunk-spring-birch-trees-creativecommons-clouds-deciduous-birches-pennsylvania-lehighvalley-northamptoncounty-louisewmoorepark-louisewmoorecountypark-betulapopulifolia-graybirches-grove-woodland-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413" y="1418618"/>
            <a:ext cx="2264555" cy="33968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2564904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Nautilus Pompilius" pitchFamily="50" charset="-52"/>
              </a:rPr>
              <a:t>зима</a:t>
            </a:r>
            <a:endParaRPr lang="ru-RU" sz="4000" dirty="0">
              <a:latin typeface="Nautilus Pompilius" pitchFamily="50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3768" y="4815451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Nautilus Pompilius" pitchFamily="50" charset="-52"/>
              </a:rPr>
              <a:t>весна</a:t>
            </a:r>
            <a:endParaRPr lang="ru-RU" sz="4000" dirty="0">
              <a:latin typeface="Nautilus Pompilius" pitchFamily="50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3003152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Nautilus Pompilius" pitchFamily="50" charset="-52"/>
              </a:rPr>
              <a:t>лето</a:t>
            </a:r>
            <a:endParaRPr lang="ru-RU" sz="4000" dirty="0">
              <a:latin typeface="Nautilus Pompilius" pitchFamily="50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76256" y="5085184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Nautilus Pompilius" pitchFamily="50" charset="-52"/>
              </a:rPr>
              <a:t>осень</a:t>
            </a:r>
            <a:endParaRPr lang="ru-RU" sz="4000" dirty="0">
              <a:latin typeface="Nautilus Pompilius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41813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5228021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8" y="0"/>
            <a:ext cx="9109012" cy="607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2348880"/>
            <a:ext cx="3816424" cy="4176464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Светло  и  празднично </a:t>
            </a:r>
            <a:r>
              <a:rPr lang="ru-RU" sz="24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весной  </a:t>
            </a:r>
            <a:r>
              <a:rPr lang="ru-RU" sz="24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рядом  </a:t>
            </a:r>
            <a:r>
              <a:rPr lang="ru-RU" sz="24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с берёзками</a:t>
            </a:r>
            <a:r>
              <a:rPr lang="ru-RU" sz="24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. </a:t>
            </a:r>
            <a:r>
              <a:rPr lang="ru-RU" sz="24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4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4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Принарядились </a:t>
            </a:r>
            <a:r>
              <a:rPr lang="ru-RU" sz="24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они ,</a:t>
            </a:r>
            <a:r>
              <a:rPr lang="ru-RU" sz="24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словно </a:t>
            </a:r>
            <a:r>
              <a:rPr lang="ru-RU" sz="24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4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4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в белые сарафаны –</a:t>
            </a:r>
            <a:r>
              <a:rPr lang="ru-RU" sz="24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4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4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сбросили истрепавшийся за </a:t>
            </a:r>
            <a:r>
              <a:rPr lang="ru-RU" sz="24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зиму </a:t>
            </a:r>
            <a:r>
              <a:rPr lang="ru-RU" sz="24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верхний слой </a:t>
            </a:r>
            <a:r>
              <a:rPr lang="ru-RU" sz="24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бересты </a:t>
            </a:r>
            <a:r>
              <a:rPr lang="ru-RU" sz="24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(верхний слой коры), побелели,</a:t>
            </a:r>
            <a:r>
              <a:rPr lang="ru-RU" sz="24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4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4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кора их стала гладкой и шелковистой.</a:t>
            </a:r>
            <a:r>
              <a:rPr lang="ru-RU" sz="24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4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4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sz="2400" dirty="0">
                <a:ea typeface="Calibri"/>
                <a:cs typeface="Times New Roman"/>
              </a:rPr>
              <a:t/>
            </a:r>
            <a:br>
              <a:rPr lang="ru-RU" sz="2400" dirty="0">
                <a:ea typeface="Calibri"/>
                <a:cs typeface="Times New Roman"/>
              </a:rPr>
            </a:br>
            <a:endParaRPr lang="ru-RU" sz="2400" dirty="0"/>
          </a:p>
        </p:txBody>
      </p:sp>
      <p:pic>
        <p:nvPicPr>
          <p:cNvPr id="3074" name="Picture 2" descr="C:\Users\USER\Desktop\kartinki.me-1293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4951285" cy="44045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83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3744416" cy="6408712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    </a:t>
            </a:r>
            <a:r>
              <a:rPr lang="ru-RU" sz="20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Весной </a:t>
            </a: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на кончиках </a:t>
            </a:r>
            <a:r>
              <a:rPr lang="ru-RU" sz="20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берёзовых </a:t>
            </a: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ветвей появляются длинные </a:t>
            </a:r>
            <a:r>
              <a:rPr lang="ru-RU" sz="20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серёжки</a:t>
            </a: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.</a:t>
            </a:r>
            <a:r>
              <a:rPr lang="ru-RU" sz="2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000" dirty="0" smtClean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Чуть </a:t>
            </a: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солнце пригрело откосы</a:t>
            </a:r>
            <a:r>
              <a:rPr lang="ru-RU" sz="2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И стало в лесу теплей, </a:t>
            </a:r>
            <a:r>
              <a:rPr lang="ru-RU" sz="2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Берёзка зелёные </a:t>
            </a: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косы</a:t>
            </a:r>
            <a:r>
              <a:rPr lang="ru-RU" sz="2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Развесила с тонких ветвей.</a:t>
            </a:r>
            <a:r>
              <a:rPr lang="ru-RU" sz="2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Вся в белое платье одета,</a:t>
            </a:r>
            <a:r>
              <a:rPr lang="ru-RU" sz="2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В </a:t>
            </a:r>
            <a:r>
              <a:rPr lang="ru-RU" sz="20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серёжках</a:t>
            </a: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, в листве кружевной, </a:t>
            </a:r>
            <a:r>
              <a:rPr lang="ru-RU" sz="2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Встречает горячее лето</a:t>
            </a:r>
            <a:r>
              <a:rPr lang="ru-RU" sz="2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Она на опушке лесной.</a:t>
            </a:r>
            <a:r>
              <a:rPr lang="ru-RU" sz="2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000" dirty="0" smtClean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К  </a:t>
            </a: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концу лета на ветвях созревают крылатые семена, которые падают на землю.</a:t>
            </a:r>
            <a:r>
              <a:rPr lang="ru-RU" sz="2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>
                <a:latin typeface="Nautilus Pompilius" pitchFamily="50" charset="-52"/>
                <a:ea typeface="Calibri"/>
                <a:cs typeface="Times New Roman"/>
              </a:rPr>
            </a:br>
            <a:endParaRPr lang="ru-RU" sz="2000" dirty="0">
              <a:latin typeface="Nautilus Pompilius" pitchFamily="50" charset="-52"/>
            </a:endParaRPr>
          </a:p>
        </p:txBody>
      </p:sp>
      <p:pic>
        <p:nvPicPr>
          <p:cNvPr id="4098" name="Picture 2" descr="C:\Users\USER\Desktop\bereza2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48680"/>
            <a:ext cx="5211583" cy="503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4953" y="404664"/>
            <a:ext cx="3817686" cy="259228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Берёза </a:t>
            </a: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–полезное и  щедрое дерево</a:t>
            </a:r>
            <a:r>
              <a:rPr lang="ru-RU" sz="2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 Издавна  ценится </a:t>
            </a:r>
            <a:r>
              <a:rPr lang="ru-RU" sz="20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берёзовый </a:t>
            </a: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сок. </a:t>
            </a:r>
            <a:r>
              <a:rPr lang="ru-RU" sz="2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Собирают его весной.</a:t>
            </a:r>
            <a:r>
              <a:rPr lang="ru-RU" sz="2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Это сладкий, </a:t>
            </a:r>
            <a:r>
              <a:rPr lang="ru-RU" sz="2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целебный напиток.</a:t>
            </a:r>
            <a:r>
              <a:rPr lang="ru-RU" sz="2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Им люди лечат ангину и раны</a:t>
            </a:r>
            <a:r>
              <a:rPr lang="ru-RU" sz="20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000" dirty="0">
                <a:latin typeface="Nautilus Pompilius" pitchFamily="50" charset="-52"/>
                <a:ea typeface="Calibri"/>
                <a:cs typeface="Times New Roman"/>
              </a:rPr>
            </a:br>
            <a:endParaRPr lang="ru-RU" sz="2000" dirty="0">
              <a:latin typeface="Nautilus Pompilius" pitchFamily="50" charset="-52"/>
            </a:endParaRPr>
          </a:p>
        </p:txBody>
      </p:sp>
      <p:pic>
        <p:nvPicPr>
          <p:cNvPr id="5122" name="Picture 2" descr="C:\Users\USER\Desktop\kak-i-kogda-sobirat-berezovyj-sok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4479392" cy="29851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sbor-berezovogo-soka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086" y="3356992"/>
            <a:ext cx="4408894" cy="33066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d1d7eb0b5ce2644b9a5748bc0e74d37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789040"/>
            <a:ext cx="4308569" cy="28746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32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147248" cy="1301006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/>
            </a:r>
            <a:br>
              <a:rPr lang="ru-RU" sz="22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22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/>
            </a:r>
            <a:br>
              <a:rPr lang="ru-RU" sz="22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22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/>
            </a:r>
            <a:br>
              <a:rPr lang="ru-RU" sz="22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22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/>
            </a:r>
            <a:br>
              <a:rPr lang="ru-RU" sz="22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22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/>
            </a:r>
            <a:br>
              <a:rPr lang="ru-RU" sz="22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22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/>
            </a:r>
            <a:br>
              <a:rPr lang="ru-RU" sz="22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22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/>
            </a:r>
            <a:br>
              <a:rPr lang="ru-RU" sz="22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22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С </a:t>
            </a:r>
            <a:r>
              <a:rPr lang="ru-RU" sz="22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удовольствием пьют</a:t>
            </a:r>
            <a:r>
              <a:rPr lang="ru-RU" sz="22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2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2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берёзовый </a:t>
            </a:r>
            <a:r>
              <a:rPr lang="ru-RU" sz="22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сок многие животные.</a:t>
            </a:r>
            <a:r>
              <a:rPr lang="ru-RU" sz="22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2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2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Это </a:t>
            </a:r>
            <a:r>
              <a:rPr lang="ru-RU" sz="22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белки ,синички ,дятлы.</a:t>
            </a:r>
            <a:r>
              <a:rPr lang="ru-RU" sz="22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2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2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2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sz="4000" dirty="0">
                <a:ea typeface="Calibri"/>
                <a:cs typeface="Times New Roman"/>
              </a:rPr>
              <a:t/>
            </a:r>
            <a:br>
              <a:rPr lang="ru-RU" sz="4000" dirty="0"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6146" name="Picture 2" descr="C:\Users\USER\Desktop\i-215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53" y="1487615"/>
            <a:ext cx="2886379" cy="42655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f21a773cdc6b08db1a8ffc952489c341_i-74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966" y="2708920"/>
            <a:ext cx="2684893" cy="3995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8694882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859" y="1555981"/>
            <a:ext cx="3147306" cy="4196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9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88640"/>
            <a:ext cx="5400600" cy="1656184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/>
            </a:r>
            <a:br>
              <a:rPr lang="ru-RU" sz="20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/>
            </a:r>
            <a:br>
              <a:rPr lang="ru-RU" sz="20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22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Медведям очень </a:t>
            </a:r>
            <a:r>
              <a:rPr lang="ru-RU" sz="22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полезен </a:t>
            </a:r>
            <a:r>
              <a:rPr lang="ru-RU" sz="22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берёзовый </a:t>
            </a:r>
            <a:r>
              <a:rPr lang="ru-RU" sz="22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2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2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сок после зимней спячки</a:t>
            </a:r>
            <a:r>
              <a:rPr lang="ru-RU" sz="22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.</a:t>
            </a:r>
            <a:r>
              <a:rPr lang="ru-RU" sz="22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 Весь лесной народ </a:t>
            </a:r>
            <a:r>
              <a:rPr lang="ru-RU" sz="22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2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2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Сок душистый </a:t>
            </a:r>
            <a:r>
              <a:rPr lang="ru-RU" sz="2200" dirty="0" smtClean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пьёт</a:t>
            </a:r>
            <a:r>
              <a:rPr lang="ru-RU" sz="22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.</a:t>
            </a:r>
            <a:r>
              <a:rPr lang="ru-RU" sz="22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2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2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Свиристель, синичка</a:t>
            </a:r>
            <a:r>
              <a:rPr lang="ru-RU" sz="22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2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2200" dirty="0">
                <a:solidFill>
                  <a:srgbClr val="000000"/>
                </a:solidFill>
                <a:latin typeface="Nautilus Pompilius" pitchFamily="50" charset="-52"/>
                <a:ea typeface="Times New Roman"/>
                <a:cs typeface="Times New Roman"/>
              </a:rPr>
              <a:t>Капли сока лижут, </a:t>
            </a:r>
            <a:r>
              <a:rPr lang="ru-RU" sz="2200" dirty="0">
                <a:latin typeface="Nautilus Pompilius" pitchFamily="50" charset="-52"/>
                <a:ea typeface="Calibri"/>
                <a:cs typeface="Times New Roman"/>
              </a:rPr>
              <a:t/>
            </a:r>
            <a:br>
              <a:rPr lang="ru-RU" sz="2200" dirty="0">
                <a:latin typeface="Nautilus Pompilius" pitchFamily="50" charset="-52"/>
                <a:ea typeface="Calibri"/>
                <a:cs typeface="Times New Roman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endParaRPr lang="ru-RU" sz="2000" dirty="0"/>
          </a:p>
        </p:txBody>
      </p:sp>
      <p:pic>
        <p:nvPicPr>
          <p:cNvPr id="7170" name="Picture 2" descr="C:\Users\USER\Desktop\30-1024x57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8046156" cy="4525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38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</TotalTime>
  <Words>223</Words>
  <Application>Microsoft Office PowerPoint</Application>
  <PresentationFormat>Экран (4:3)</PresentationFormat>
  <Paragraphs>42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Nautilus Pompilius</vt:lpstr>
      <vt:lpstr>Times New Roman</vt:lpstr>
      <vt:lpstr>Тема Office</vt:lpstr>
      <vt:lpstr>РУССКАЯ БЕРЁЗКА</vt:lpstr>
      <vt:lpstr>Разбежались по лужайке Беззаботной, лёгкой стайкой, Словно девочки-подростки, Белоствольные берёзки. За руки взялись, и вот– Закружился хоровод </vt:lpstr>
      <vt:lpstr>Берёзовая роща</vt:lpstr>
      <vt:lpstr>Прекрасна берёзонька  в любое время года</vt:lpstr>
      <vt:lpstr>Светло  и  празднично весной  рядом  с берёзками.  Принарядились они ,словно  в белые сарафаны – сбросили истрепавшийся за зиму верхний слой бересты (верхний слой коры), побелели, кора их стала гладкой и шелковистой.   </vt:lpstr>
      <vt:lpstr>     Весной на кончиках берёзовых ветвей появляются длинные серёжки.  Чуть солнце пригрело откосы И стало в лесу теплей,  Берёзка зелёные косы Развесила с тонких ветвей. Вся в белое платье одета, В серёжках, в листве кружевной,  Встречает горячее лето Она на опушке лесной.  К  концу лета на ветвях созревают крылатые семена, которые падают на землю. </vt:lpstr>
      <vt:lpstr>Берёза –полезное и  щедрое дерево  Издавна  ценится берёзовый сок.  Собирают его весной. Это сладкий,  целебный напиток. Им люди лечат ангину и раны </vt:lpstr>
      <vt:lpstr>       С удовольствием пьют берёзовый сок многие животные. Это белки ,синички ,дятлы.    </vt:lpstr>
      <vt:lpstr>    Медведям очень полезен берёзовый  сок после зимней спячки. Весь лесной народ  Сок душистый пьёт. Свиристель, синичка Капли сока лижут,       </vt:lpstr>
      <vt:lpstr>Бабочка уселась ниже– Пьёт прозрачным хоботком. </vt:lpstr>
      <vt:lpstr>Много лет назад человек научился добывать и использовать бересту  (верхний  слой  коры) </vt:lpstr>
      <vt:lpstr>Изделия из бересты</vt:lpstr>
      <vt:lpstr>Мебель из бересты</vt:lpstr>
      <vt:lpstr>Люди научились из берёзы добывать дёготь. Использовали   бересту снятую с сухой берёзы или с той, которая пойдёт на сруб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26</cp:revision>
  <dcterms:created xsi:type="dcterms:W3CDTF">2018-06-07T17:21:48Z</dcterms:created>
  <dcterms:modified xsi:type="dcterms:W3CDTF">2023-04-11T05:57:51Z</dcterms:modified>
</cp:coreProperties>
</file>