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7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4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09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04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0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17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9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63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вт 11.04.23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48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"/>
            <a:ext cx="9275507" cy="69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412776"/>
            <a:ext cx="6120680" cy="1872208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Nautilus Pompilius" pitchFamily="50" charset="-52"/>
              </a:rPr>
              <a:t>РУССКАЯ БЕРЁЗКА</a:t>
            </a:r>
            <a:endParaRPr lang="ru-RU" sz="6000" dirty="0">
              <a:latin typeface="Nautilus Pompilius" pitchFamily="50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077072"/>
            <a:ext cx="5256584" cy="156172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Nautilus Pompilius" pitchFamily="50" charset="-52"/>
              </a:rPr>
              <a:t>ВЫПОЛНИЛА : </a:t>
            </a:r>
            <a:r>
              <a:rPr lang="ru-RU" dirty="0" smtClean="0">
                <a:latin typeface="Nautilus Pompilius" pitchFamily="50" charset="-52"/>
              </a:rPr>
              <a:t>воспитатель 1-ой квалификационной категории</a:t>
            </a:r>
            <a:endParaRPr lang="ru-RU" dirty="0" smtClean="0">
              <a:latin typeface="Nautilus Pompilius" pitchFamily="50" charset="-52"/>
            </a:endParaRPr>
          </a:p>
          <a:p>
            <a:r>
              <a:rPr lang="ru-RU" dirty="0" smtClean="0">
                <a:latin typeface="Nautilus Pompilius" pitchFamily="50" charset="-52"/>
              </a:rPr>
              <a:t>Марченко Э.Т.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301034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Бабочка уселась ниже–</a:t>
            </a:r>
            <a:r>
              <a:rPr lang="ru-RU" sz="28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8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8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Пьёт </a:t>
            </a:r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прозрачным хоботком.</a:t>
            </a:r>
            <a:r>
              <a:rPr lang="ru-RU" sz="28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800" dirty="0">
                <a:latin typeface="Nautilus Pompilius" pitchFamily="50" charset="-52"/>
                <a:ea typeface="Calibri"/>
                <a:cs typeface="Times New Roman"/>
              </a:rPr>
            </a:br>
            <a:endParaRPr lang="ru-RU" sz="2800" dirty="0">
              <a:latin typeface="Nautilus Pompilius" pitchFamily="50" charset="-52"/>
            </a:endParaRPr>
          </a:p>
        </p:txBody>
      </p:sp>
      <p:pic>
        <p:nvPicPr>
          <p:cNvPr id="8194" name="Picture 2" descr="C:\Users\USER\Desktop\67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392612" cy="3256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793018_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4" y="3573016"/>
            <a:ext cx="4774847" cy="3184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4104658"/>
            <a:ext cx="3508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Муравьи и мошки</a:t>
            </a:r>
            <a: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По берёзе гладкой</a:t>
            </a:r>
            <a: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Ползут, как по дорожке,</a:t>
            </a:r>
            <a: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8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+mj-cs"/>
              </a:rPr>
              <a:t>За капелькою сладкой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44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Много лет назад человек научился добывать и использовать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бересту  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(верхний  слой  коры)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endParaRPr lang="ru-RU" sz="2400" dirty="0">
              <a:latin typeface="Nautilus Pompilius" pitchFamily="50" charset="-52"/>
            </a:endParaRPr>
          </a:p>
        </p:txBody>
      </p:sp>
      <p:pic>
        <p:nvPicPr>
          <p:cNvPr id="9218" name="Picture 2" descr="C:\Users\USER\Desktop\berezoviysoklekarstvootstanedugzhurnalpo-5f1e16b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90576"/>
            <a:ext cx="6624736" cy="497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Nautilus Pompilius" pitchFamily="50" charset="-52"/>
              </a:rPr>
              <a:t>Изделия из бересты</a:t>
            </a:r>
            <a:endParaRPr lang="ru-RU" dirty="0">
              <a:latin typeface="Nautilus Pompilius" pitchFamily="50" charset="-52"/>
            </a:endParaRPr>
          </a:p>
        </p:txBody>
      </p:sp>
      <p:pic>
        <p:nvPicPr>
          <p:cNvPr id="10242" name="Picture 2" descr="C:\Users\USER\Desktop\5b54baf897d04d757df256590ccea09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" b="10406"/>
          <a:stretch/>
        </p:blipFill>
        <p:spPr bwMode="auto">
          <a:xfrm>
            <a:off x="4788025" y="4260861"/>
            <a:ext cx="3816424" cy="2430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86104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3" y="4365104"/>
            <a:ext cx="4068484" cy="2291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varv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9" y="1341403"/>
            <a:ext cx="3801497" cy="2807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загруженно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5117"/>
            <a:ext cx="3388475" cy="280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3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Nautilus Pompilius" pitchFamily="50" charset="-52"/>
              </a:rPr>
              <a:t>Мебель из бересты</a:t>
            </a:r>
            <a:endParaRPr lang="ru-RU" dirty="0">
              <a:latin typeface="Nautilus Pompilius" pitchFamily="50" charset="-52"/>
            </a:endParaRPr>
          </a:p>
        </p:txBody>
      </p:sp>
      <p:pic>
        <p:nvPicPr>
          <p:cNvPr id="11266" name="Picture 2" descr="C:\Users\USER\Desktop\kompl_barsk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373565" cy="3278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plans-rustic-living-furnitu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35463"/>
            <a:ext cx="3048000" cy="252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50510" cy="4778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latin typeface="Nautilus Pompilius" pitchFamily="50" charset="-52"/>
              </a:rPr>
              <a:t>Люди научились из </a:t>
            </a:r>
            <a:r>
              <a:rPr lang="ru-RU" sz="2400" dirty="0" smtClean="0">
                <a:latin typeface="Nautilus Pompilius" pitchFamily="50" charset="-52"/>
              </a:rPr>
              <a:t>берёзы </a:t>
            </a:r>
            <a:r>
              <a:rPr lang="ru-RU" sz="2400" dirty="0">
                <a:latin typeface="Nautilus Pompilius" pitchFamily="50" charset="-52"/>
              </a:rPr>
              <a:t>добывать </a:t>
            </a:r>
            <a:r>
              <a:rPr lang="ru-RU" sz="2400" dirty="0" smtClean="0">
                <a:latin typeface="Nautilus Pompilius" pitchFamily="50" charset="-52"/>
              </a:rPr>
              <a:t>дёготь. Использовали </a:t>
            </a:r>
            <a:r>
              <a:rPr lang="ru-RU" sz="2400" dirty="0">
                <a:latin typeface="Nautilus Pompilius" pitchFamily="50" charset="-52"/>
              </a:rPr>
              <a:t/>
            </a:r>
            <a:br>
              <a:rPr lang="ru-RU" sz="2400" dirty="0">
                <a:latin typeface="Nautilus Pompilius" pitchFamily="50" charset="-52"/>
              </a:rPr>
            </a:br>
            <a:r>
              <a:rPr lang="ru-RU" sz="2400" dirty="0">
                <a:latin typeface="Nautilus Pompilius" pitchFamily="50" charset="-52"/>
              </a:rPr>
              <a:t> б</a:t>
            </a:r>
            <a:r>
              <a:rPr lang="ru-RU" sz="2400" dirty="0" smtClean="0">
                <a:latin typeface="Nautilus Pompilius" pitchFamily="50" charset="-52"/>
              </a:rPr>
              <a:t>ересту снятую </a:t>
            </a:r>
            <a:r>
              <a:rPr lang="ru-RU" sz="2400" dirty="0">
                <a:latin typeface="Nautilus Pompilius" pitchFamily="50" charset="-52"/>
              </a:rPr>
              <a:t>с сухой </a:t>
            </a:r>
            <a:r>
              <a:rPr lang="ru-RU" sz="2400" dirty="0" smtClean="0">
                <a:latin typeface="Nautilus Pompilius" pitchFamily="50" charset="-52"/>
              </a:rPr>
              <a:t>берёзы </a:t>
            </a:r>
            <a:r>
              <a:rPr lang="ru-RU" sz="2400" dirty="0">
                <a:latin typeface="Nautilus Pompilius" pitchFamily="50" charset="-52"/>
              </a:rPr>
              <a:t>или с той, которая </a:t>
            </a:r>
            <a:r>
              <a:rPr lang="ru-RU" sz="2400" dirty="0" smtClean="0">
                <a:latin typeface="Nautilus Pompilius" pitchFamily="50" charset="-52"/>
              </a:rPr>
              <a:t>пойдёт </a:t>
            </a:r>
            <a:r>
              <a:rPr lang="ru-RU" sz="2400" dirty="0">
                <a:latin typeface="Nautilus Pompilius" pitchFamily="50" charset="-52"/>
              </a:rPr>
              <a:t>на сруб</a:t>
            </a:r>
          </a:p>
        </p:txBody>
      </p:sp>
      <p:pic>
        <p:nvPicPr>
          <p:cNvPr id="12290" name="Picture 2" descr="C:\Users\USER\Desktop\Primenenie-berezovogo-degtya-ot-parazitov-768x5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7633"/>
            <a:ext cx="4148725" cy="294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Beryozovyj-dyog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09" y="4338329"/>
            <a:ext cx="4124697" cy="240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degtyarnoe-mylo-polza-i-vred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4" y="1407634"/>
            <a:ext cx="3584948" cy="2930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718827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-5498" r="5241" b="6823"/>
          <a:stretch/>
        </p:blipFill>
        <p:spPr bwMode="auto">
          <a:xfrm>
            <a:off x="0" y="-511629"/>
            <a:ext cx="9144000" cy="73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424936" cy="648072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800" dirty="0" smtClean="0">
                <a:latin typeface="Nautilus Pompilius" pitchFamily="50" charset="-52"/>
                <a:ea typeface="Times New Roman"/>
                <a:cs typeface="Times New Roman"/>
              </a:rPr>
              <a:t>                         Народные </a:t>
            </a:r>
            <a:r>
              <a:rPr lang="ru-RU" sz="12800" dirty="0">
                <a:latin typeface="Nautilus Pompilius" pitchFamily="50" charset="-52"/>
                <a:ea typeface="Times New Roman"/>
                <a:cs typeface="Times New Roman"/>
              </a:rPr>
              <a:t>приметы</a:t>
            </a:r>
            <a:endParaRPr lang="ru-RU" sz="128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5500" dirty="0" smtClean="0">
              <a:latin typeface="Nautilus Pompilius" pitchFamily="50" charset="-52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Из берёзы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весной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течёт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много сока–к дождливому лету.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Осенью  листья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 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начнут  желтеть  с  верхушки –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весна  ранняя, зажелтеют снизу–поздняя.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Если на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берёзах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много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серёжек–к урожаю гороха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.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Если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берёзовые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почки распускаются снизу, то хлеба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ядрёные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(хорошие зерном) родятся.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Если листья на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берёзе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густые и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тёмно-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зелены (при обилии летней влаги)–к урожаю и рослому хлебу.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Когда на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берёзе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появится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жёлтый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лист пятнами с лошадиную голову, пора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сеять озимый хлеб.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Когда лопаются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серёжки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у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–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время сеять хлеб.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Если наверху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берёзы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листья раньше и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больше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распустились–хлеб нужно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сеять раньше; если в середине больше распустились–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нужно средне сеять; если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внизу больше распустились–сеять позже. </a:t>
            </a:r>
            <a:endParaRPr lang="ru-RU" sz="7200" dirty="0">
              <a:latin typeface="Nautilus Pompilius" pitchFamily="50" charset="-52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Сей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овёс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, когда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берёзовый </a:t>
            </a:r>
            <a:r>
              <a:rPr lang="ru-RU" sz="7200" dirty="0">
                <a:latin typeface="Nautilus Pompilius" pitchFamily="50" charset="-52"/>
                <a:ea typeface="Times New Roman"/>
                <a:cs typeface="Times New Roman"/>
              </a:rPr>
              <a:t>лист станет </a:t>
            </a:r>
            <a:r>
              <a:rPr lang="ru-RU" sz="7200" dirty="0" smtClean="0">
                <a:latin typeface="Nautilus Pompilius" pitchFamily="50" charset="-52"/>
                <a:ea typeface="Times New Roman"/>
                <a:cs typeface="Times New Roman"/>
              </a:rPr>
              <a:t>распускаться</a:t>
            </a:r>
            <a:r>
              <a:rPr lang="ru-RU" sz="7200" dirty="0">
                <a:latin typeface="Nautilus Pompilius" pitchFamily="50" charset="-52"/>
                <a:ea typeface="Calibri"/>
                <a:cs typeface="Times New Roman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dirty="0">
                <a:latin typeface="Nautilus Pompilius" pitchFamily="50" charset="-52"/>
                <a:ea typeface="Calibri"/>
                <a:cs typeface="Times New Roman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353958-admin_2880x18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" r="14072" b="1"/>
          <a:stretch/>
        </p:blipFill>
        <p:spPr bwMode="auto">
          <a:xfrm>
            <a:off x="0" y="-73361"/>
            <a:ext cx="949411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437112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Nautilus Pompilius" pitchFamily="50" charset="-52"/>
              </a:rPr>
              <a:t>   Спасибо за внимание !</a:t>
            </a:r>
            <a:endParaRPr lang="ru-RU" sz="6000" dirty="0">
              <a:latin typeface="Nautilus Pompilius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142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901516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0930"/>
            <a:ext cx="7720835" cy="68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6264696" cy="424847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Разбежались по лужайке</a:t>
            </a:r>
            <a:r>
              <a:rPr lang="ru-RU" sz="4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4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Беззаботной, лёгкой стайкой,</a:t>
            </a:r>
            <a:r>
              <a:rPr lang="ru-RU" sz="4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4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Словно девочки-подростки,</a:t>
            </a:r>
            <a:r>
              <a:rPr lang="ru-RU" sz="4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4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Белоствольные берёзки.</a:t>
            </a:r>
            <a:r>
              <a:rPr lang="ru-RU" sz="4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4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За руки взялись, и вот–</a:t>
            </a:r>
            <a:r>
              <a:rPr lang="ru-RU" sz="4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4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4000" dirty="0" smtClean="0">
                <a:effectLst/>
                <a:latin typeface="Nautilus Pompilius" pitchFamily="50" charset="-52"/>
                <a:ea typeface="Times New Roman"/>
                <a:cs typeface="Times New Roman"/>
              </a:rPr>
              <a:t>Закружился хоровод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60648"/>
            <a:ext cx="5107519" cy="1143000"/>
          </a:xfrm>
        </p:spPr>
        <p:txBody>
          <a:bodyPr/>
          <a:lstStyle/>
          <a:p>
            <a:r>
              <a:rPr lang="ru-RU" dirty="0" smtClean="0">
                <a:latin typeface="Nautilus Pompilius" pitchFamily="50" charset="-52"/>
              </a:rPr>
              <a:t>Берёзовая роща</a:t>
            </a:r>
            <a:endParaRPr lang="ru-RU" dirty="0">
              <a:latin typeface="Nautilus Pompilius" pitchFamily="50" charset="-52"/>
            </a:endParaRPr>
          </a:p>
        </p:txBody>
      </p:sp>
      <p:pic>
        <p:nvPicPr>
          <p:cNvPr id="1026" name="Picture 2" descr="C:\Users\USER\Desktop\depositphotos_10366538-stock-photo-white-birc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1" y="357064"/>
            <a:ext cx="3335324" cy="502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891ae883ed08bd3cf1bcee18b78a3e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98" y="1484784"/>
            <a:ext cx="5465666" cy="3654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584" y="5322605"/>
            <a:ext cx="294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Nautilus Pompilius" pitchFamily="50" charset="-52"/>
              </a:rPr>
              <a:t>Одинокая красавица</a:t>
            </a:r>
            <a:endParaRPr lang="ru-RU" sz="4000" dirty="0">
              <a:latin typeface="Nautilus Pompilius" pitchFamily="50" charset="-52"/>
            </a:endParaRPr>
          </a:p>
        </p:txBody>
      </p:sp>
      <p:pic>
        <p:nvPicPr>
          <p:cNvPr id="1029" name="Picture 5" descr="http://cosmetic.ua/uploads/spool/photo/00000023560-filename-00002-ta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74" y="5251696"/>
            <a:ext cx="2376264" cy="15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73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Nautilus Pompilius" pitchFamily="50" charset="-52"/>
              </a:rPr>
              <a:t>Прекрасна берёзонька  в любое время года</a:t>
            </a:r>
            <a:endParaRPr lang="ru-RU" dirty="0">
              <a:latin typeface="Nautilus Pompilius" pitchFamily="50" charset="-52"/>
            </a:endParaRPr>
          </a:p>
        </p:txBody>
      </p:sp>
      <p:pic>
        <p:nvPicPr>
          <p:cNvPr id="2050" name="Picture 2" descr="C:\Users\USER\Desktop\13219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250251" cy="300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51874"/>
            <a:ext cx="2339706" cy="3124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photodune-2669264-birch-tree-in-autumn-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93" y="1434044"/>
            <a:ext cx="2526974" cy="3466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tree-nature-branch-plant-sky-flower-trunk-spring-birch-trees-creativecommons-clouds-deciduous-birches-pennsylvania-lehighvalley-northamptoncounty-louisewmoorepark-louisewmoorecountypark-betulapopulifolia-graybirches-grove-woodland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13" y="1418618"/>
            <a:ext cx="2264555" cy="3396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564904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Nautilus Pompilius" pitchFamily="50" charset="-52"/>
              </a:rPr>
              <a:t>зима</a:t>
            </a:r>
            <a:endParaRPr lang="ru-RU" sz="4000" dirty="0">
              <a:latin typeface="Nautilus Pompilius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4815451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Nautilus Pompilius" pitchFamily="50" charset="-52"/>
              </a:rPr>
              <a:t>весна</a:t>
            </a:r>
            <a:endParaRPr lang="ru-RU" sz="4000" dirty="0">
              <a:latin typeface="Nautilus Pompilius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03152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Nautilus Pompilius" pitchFamily="50" charset="-52"/>
              </a:rPr>
              <a:t>лето</a:t>
            </a:r>
            <a:endParaRPr lang="ru-RU" sz="4000" dirty="0">
              <a:latin typeface="Nautilus Pompilius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5085184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Nautilus Pompilius" pitchFamily="50" charset="-52"/>
              </a:rPr>
              <a:t>осень</a:t>
            </a:r>
            <a:endParaRPr lang="ru-RU" sz="4000" dirty="0">
              <a:latin typeface="Nautilus Pompilius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81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522802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" y="0"/>
            <a:ext cx="9109012" cy="607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348880"/>
            <a:ext cx="3816424" cy="4176464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Светло  и  празднично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весной  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рядом 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 берёзками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. </a:t>
            </a:r>
            <a:r>
              <a:rPr lang="ru-RU" sz="24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4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Принарядились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они ,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словно </a:t>
            </a:r>
            <a:r>
              <a:rPr lang="ru-RU" sz="24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4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 белые сарафаны –</a:t>
            </a:r>
            <a:r>
              <a:rPr lang="ru-RU" sz="24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4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сбросили истрепавшийся за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зиму 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верхний слой </a:t>
            </a:r>
            <a:r>
              <a:rPr lang="ru-RU" sz="24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бересты </a:t>
            </a: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(верхний слой коры), побелели,</a:t>
            </a:r>
            <a:r>
              <a:rPr lang="ru-RU" sz="24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4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кора их стала гладкой и шелковистой.</a:t>
            </a:r>
            <a:r>
              <a:rPr lang="ru-RU" sz="24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4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2400" dirty="0"/>
          </a:p>
        </p:txBody>
      </p:sp>
      <p:pic>
        <p:nvPicPr>
          <p:cNvPr id="3074" name="Picture 2" descr="C:\Users\USER\Desktop\kartinki.me-1293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951285" cy="4404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744416" cy="6408712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на кончиках </a:t>
            </a: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берёзовых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ветвей появляются длинные </a:t>
            </a: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серёжки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 smtClean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Чуть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солнце пригрело откосы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И стало в лесу теплей, 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Берёзка зелёные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косы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Развесила с тонких ветвей.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Вся в белое платье одета,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 </a:t>
            </a: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серёжках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, в листве кружевной, 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Встречает горячее лето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Она на опушке лесной.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 smtClean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 smtClean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К 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концу лета на ветвях созревают крылатые семена, которые падают на землю.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endParaRPr lang="ru-RU" sz="2000" dirty="0">
              <a:latin typeface="Nautilus Pompilius" pitchFamily="50" charset="-52"/>
            </a:endParaRPr>
          </a:p>
        </p:txBody>
      </p:sp>
      <p:pic>
        <p:nvPicPr>
          <p:cNvPr id="4098" name="Picture 2" descr="C:\Users\USER\Desktop\bereza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5211583" cy="503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4953" y="404664"/>
            <a:ext cx="3817686" cy="259228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Берёза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–полезное и  щедрое дерево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 Издавна  ценится </a:t>
            </a:r>
            <a:r>
              <a:rPr lang="ru-RU" sz="20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берёзовый </a:t>
            </a: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сок. 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Собирают его весной.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Это сладкий, 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целебный напиток.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Им люди лечат ангину и раны</a:t>
            </a:r>
            <a:r>
              <a:rPr lang="ru-RU" sz="20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000" dirty="0">
                <a:latin typeface="Nautilus Pompilius" pitchFamily="50" charset="-52"/>
                <a:ea typeface="Calibri"/>
                <a:cs typeface="Times New Roman"/>
              </a:rPr>
            </a:br>
            <a:endParaRPr lang="ru-RU" sz="2000" dirty="0">
              <a:latin typeface="Nautilus Pompilius" pitchFamily="50" charset="-52"/>
            </a:endParaRPr>
          </a:p>
        </p:txBody>
      </p:sp>
      <p:pic>
        <p:nvPicPr>
          <p:cNvPr id="5122" name="Picture 2" descr="C:\Users\USER\Desktop\kak-i-kogda-sobirat-berezovyj-sok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79392" cy="2985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sbor-berezovogo-sok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86" y="3356992"/>
            <a:ext cx="4408894" cy="3306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d1d7eb0b5ce2644b9a5748bc0e74d3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89040"/>
            <a:ext cx="4308569" cy="2874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3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130100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 </a:t>
            </a: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удовольствием пьют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берёзовый </a:t>
            </a: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сок многие животные.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Это </a:t>
            </a: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белки ,синички ,дятлы.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6146" name="Picture 2" descr="C:\Users\USER\Desktop\i-21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" y="1487615"/>
            <a:ext cx="2886379" cy="426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f21a773cdc6b08db1a8ffc952489c341_i-7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66" y="2708920"/>
            <a:ext cx="2684893" cy="399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8694882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59" y="1555981"/>
            <a:ext cx="3147306" cy="4196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5400600" cy="165618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Медведям очень </a:t>
            </a: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полезен </a:t>
            </a: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берёзовый 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сок после зимней спячки</a:t>
            </a: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.</a:t>
            </a: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 Весь лесной народ 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Сок душистый </a:t>
            </a:r>
            <a:r>
              <a:rPr lang="ru-RU" sz="2200" dirty="0" smtClean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пьёт</a:t>
            </a: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.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Свиристель, синичка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2200" dirty="0">
                <a:solidFill>
                  <a:srgbClr val="000000"/>
                </a:solidFill>
                <a:latin typeface="Nautilus Pompilius" pitchFamily="50" charset="-52"/>
                <a:ea typeface="Times New Roman"/>
                <a:cs typeface="Times New Roman"/>
              </a:rPr>
              <a:t>Капли сока лижут, </a:t>
            </a:r>
            <a:r>
              <a:rPr lang="ru-RU" sz="2200" dirty="0">
                <a:latin typeface="Nautilus Pompilius" pitchFamily="50" charset="-52"/>
                <a:ea typeface="Calibri"/>
                <a:cs typeface="Times New Roman"/>
              </a:rPr>
              <a:t/>
            </a:r>
            <a:br>
              <a:rPr lang="ru-RU" sz="2200" dirty="0">
                <a:latin typeface="Nautilus Pompilius" pitchFamily="50" charset="-52"/>
                <a:ea typeface="Calibri"/>
                <a:cs typeface="Times New Roman"/>
              </a:rPr>
            </a:br>
            <a:r>
              <a:rPr lang="ru-RU" sz="1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7170" name="Picture 2" descr="C:\Users\USER\Desktop\30-1024x5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223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Nautilus Pompilius</vt:lpstr>
      <vt:lpstr>Times New Roman</vt:lpstr>
      <vt:lpstr>Тема Office</vt:lpstr>
      <vt:lpstr>РУССКАЯ БЕРЁЗКА</vt:lpstr>
      <vt:lpstr>Разбежались по лужайке Беззаботной, лёгкой стайкой, Словно девочки-подростки, Белоствольные берёзки. За руки взялись, и вот– Закружился хоровод </vt:lpstr>
      <vt:lpstr>Берёзовая роща</vt:lpstr>
      <vt:lpstr>Прекрасна берёзонька  в любое время года</vt:lpstr>
      <vt:lpstr>Светло  и  празднично весной  рядом  с берёзками.  Принарядились они ,словно  в белые сарафаны – сбросили истрепавшийся за зиму верхний слой бересты (верхний слой коры), побелели, кора их стала гладкой и шелковистой.   </vt:lpstr>
      <vt:lpstr>     Весной на кончиках берёзовых ветвей появляются длинные серёжки.  Чуть солнце пригрело откосы И стало в лесу теплей,  Берёзка зелёные косы Развесила с тонких ветвей. Вся в белое платье одета, В серёжках, в листве кружевной,  Встречает горячее лето Она на опушке лесной.  К  концу лета на ветвях созревают крылатые семена, которые падают на землю. </vt:lpstr>
      <vt:lpstr>Берёза –полезное и  щедрое дерево  Издавна  ценится берёзовый сок.  Собирают его весной. Это сладкий,  целебный напиток. Им люди лечат ангину и раны </vt:lpstr>
      <vt:lpstr>       С удовольствием пьют берёзовый сок многие животные. Это белки ,синички ,дятлы.    </vt:lpstr>
      <vt:lpstr>    Медведям очень полезен берёзовый  сок после зимней спячки. Весь лесной народ  Сок душистый пьёт. Свиристель, синичка Капли сока лижут,       </vt:lpstr>
      <vt:lpstr>Бабочка уселась ниже– Пьёт прозрачным хоботком. </vt:lpstr>
      <vt:lpstr>Много лет назад человек научился добывать и использовать бересту  (верхний  слой  коры) </vt:lpstr>
      <vt:lpstr>Изделия из бересты</vt:lpstr>
      <vt:lpstr>Мебель из бересты</vt:lpstr>
      <vt:lpstr>Люди научились из берёзы добывать дёготь. Использовали   бересту снятую с сухой берёзы или с той, которая пойдёт на сруб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26</cp:revision>
  <dcterms:created xsi:type="dcterms:W3CDTF">2018-06-07T17:21:48Z</dcterms:created>
  <dcterms:modified xsi:type="dcterms:W3CDTF">2023-04-11T05:57:51Z</dcterms:modified>
</cp:coreProperties>
</file>