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2" r:id="rId2"/>
    <p:sldId id="264" r:id="rId3"/>
    <p:sldId id="256" r:id="rId4"/>
    <p:sldId id="257" r:id="rId5"/>
    <p:sldId id="258" r:id="rId6"/>
    <p:sldId id="260" r:id="rId7"/>
    <p:sldId id="261" r:id="rId8"/>
    <p:sldId id="262" r:id="rId9"/>
    <p:sldId id="259" r:id="rId10"/>
    <p:sldId id="268" r:id="rId11"/>
    <p:sldId id="269" r:id="rId12"/>
    <p:sldId id="270" r:id="rId13"/>
    <p:sldId id="265" r:id="rId14"/>
    <p:sldId id="271" r:id="rId15"/>
    <p:sldId id="263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44" autoAdjust="0"/>
    <p:restoredTop sz="67928" autoAdjust="0"/>
  </p:normalViewPr>
  <p:slideViewPr>
    <p:cSldViewPr snapToGrid="0">
      <p:cViewPr varScale="1">
        <p:scale>
          <a:sx n="50" d="100"/>
          <a:sy n="50" d="100"/>
        </p:scale>
        <p:origin x="1747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5FB450-80F7-45CF-B7B4-467D29C028D8}" type="datetimeFigureOut">
              <a:rPr lang="ru-RU" smtClean="0"/>
              <a:t>20.06.2021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F12F64-5530-4673-8ECE-674D2A816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920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Здравствуйте, уважаемые родители!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Вот и заканчивается последний год пребывания наших детей в детском саду. Завершается этап развития, именуемый дошкольным детством. Скоро перед детьми распахнёт двери школа, и начнётся новый период в их жизни. Они станут первоклассниками, а вы, дорогие мамы и папы, вместе с ними «сядете» за парты.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 подготовить ребенка к школе? Этот вопрос волнует всех нас взрослых. В этом видео я подготовила для вас информацию по данному вопросу,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буду рада если данная информация будет для </a:t>
            </a:r>
            <a:r>
              <a:rPr lang="ru-RU" sz="1200" kern="12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 полезной.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 готовым к </a:t>
            </a:r>
            <a:r>
              <a:rPr lang="ru-RU" sz="1200" b="1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школе</a:t>
            </a:r>
            <a:r>
              <a:rPr lang="ru-RU" sz="1200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- не значит уметь читать, писать и считать.</a:t>
            </a:r>
            <a:br>
              <a:rPr lang="ru-RU" sz="1200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 готовым к </a:t>
            </a:r>
            <a:r>
              <a:rPr lang="ru-RU" sz="1200" b="1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школе</a:t>
            </a:r>
            <a:r>
              <a:rPr lang="ru-RU" sz="1200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-значит быть готовым всему этому научиться- считал детский психолог </a:t>
            </a:r>
            <a:r>
              <a:rPr lang="ru-RU" sz="1200" i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Венгер</a:t>
            </a:r>
            <a:r>
              <a:rPr lang="ru-RU" sz="1200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200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200" i="1" dirty="0" smtClean="0">
              <a:solidFill>
                <a:srgbClr val="00B0F0"/>
              </a:solidFill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F12F64-5530-4673-8ECE-674D2A8160C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4042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Итак, что должен знать и уметь ребенок в шесть-семь лет?</a:t>
            </a:r>
          </a:p>
          <a:p>
            <a:endParaRPr lang="ru-RU" dirty="0" smtClean="0"/>
          </a:p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Внимание</a:t>
            </a:r>
            <a:r>
              <a:rPr lang="ru-RU" b="1" baseline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Ребенок может заниматься каким-либо делом, не отвлекаясь, в течение двадцати-тридцати минут.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Находить сходства и отличия между предметами, картинками.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Умеет выполнять работу по образцу, например, с точностью воспроизводить на своем листе бумаги узор, копировать движения человека и так далее.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Легко играет</a:t>
            </a:r>
            <a:r>
              <a:rPr lang="ru-RU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игры на внимательность, где требуется быстрота реакции.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Память.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Ребенок запоминает 10-12 картинок.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Рассказывает по памяти стишки, скороговорки, сказки и т. п.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Может пере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сказать текст из 4-5 предложений.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F12F64-5530-4673-8ECE-674D2A8160CF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9487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ru-RU" b="1" baseline="0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Мышление.</a:t>
            </a:r>
          </a:p>
          <a:p>
            <a:pPr>
              <a:spcAft>
                <a:spcPts val="0"/>
              </a:spcAft>
            </a:pPr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Ребенок умеет заканчивать предложение, например, </a:t>
            </a:r>
            <a:r>
              <a:rPr lang="ru-RU" i="1" dirty="0" smtClean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«Река широкая, а ручей…»</a:t>
            </a:r>
            <a:r>
              <a:rPr lang="ru-RU" i="0" dirty="0" smtClean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spcAft>
                <a:spcPts val="0"/>
              </a:spcAft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Находить лишнее слово из группы слов, например, </a:t>
            </a:r>
            <a:r>
              <a:rPr lang="ru-RU" i="1" dirty="0" smtClean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«стол, стул, кровать, сапоги, кресло»</a:t>
            </a:r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spcAft>
                <a:spcPts val="0"/>
              </a:spcAft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Определять последовательность событий, что было сначала, а что – потом.</a:t>
            </a:r>
          </a:p>
          <a:p>
            <a:pPr>
              <a:spcAft>
                <a:spcPts val="0"/>
              </a:spcAft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Складывать </a:t>
            </a:r>
            <a:r>
              <a:rPr lang="ru-RU" dirty="0" err="1" smtClean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пазлы</a:t>
            </a:r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без помощи взрослого.</a:t>
            </a:r>
          </a:p>
          <a:p>
            <a:pPr>
              <a:spcAft>
                <a:spcPts val="0"/>
              </a:spcAft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•Также  может </a:t>
            </a:r>
            <a:r>
              <a:rPr lang="ru-RU" u="sng" dirty="0" smtClean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сложить из бумаги вместе со взрослым простой предмет</a:t>
            </a:r>
            <a:r>
              <a:rPr lang="ru-RU" u="none" baseline="0" dirty="0" smtClean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например, </a:t>
            </a:r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лодочку</a:t>
            </a:r>
            <a:r>
              <a:rPr lang="ru-RU" baseline="0" dirty="0" smtClean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или </a:t>
            </a:r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кораблик.</a:t>
            </a:r>
          </a:p>
          <a:p>
            <a:endParaRPr lang="ru-RU" b="0" dirty="0" smtClean="0">
              <a:solidFill>
                <a:srgbClr val="1111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Мелкая моторика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Ребенок должен правильно держать в руке ручку, карандаш, кисть и регулировать силу их нажима при письме и рисовании.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Раскрашивать предметы и штриховать их, не выходя за контур.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Вырезать ножницами по линии, нарисованной на бумаге.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Выполнять аппликации.</a:t>
            </a:r>
          </a:p>
          <a:p>
            <a:pPr>
              <a:spcAft>
                <a:spcPts val="0"/>
              </a:spcAft>
            </a:pPr>
            <a:endParaRPr lang="ru-RU" dirty="0" smtClean="0">
              <a:solidFill>
                <a:srgbClr val="11111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F12F64-5530-4673-8ECE-674D2A8160CF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8544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Речь</a:t>
            </a:r>
            <a:r>
              <a:rPr lang="ru-RU" b="1" baseline="0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ребенка к школе.</a:t>
            </a:r>
            <a:endParaRPr lang="ru-RU" b="1" dirty="0" smtClean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Ребенок умеет составлять предложения из нескольких слов.</a:t>
            </a:r>
          </a:p>
          <a:p>
            <a:pPr>
              <a:spcAft>
                <a:spcPts val="0"/>
              </a:spcAft>
            </a:pPr>
            <a:endParaRPr lang="ru-RU" dirty="0" smtClean="0">
              <a:solidFill>
                <a:srgbClr val="11111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Узнает</a:t>
            </a:r>
            <a:r>
              <a:rPr lang="ru-RU" baseline="0" dirty="0" smtClean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называет сказку, загадку, стихотворение.</a:t>
            </a:r>
          </a:p>
          <a:p>
            <a:pPr>
              <a:spcAft>
                <a:spcPts val="0"/>
              </a:spcAft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Может составить связный рассказ  из 4-5 сюжетных картинок.</a:t>
            </a:r>
          </a:p>
          <a:p>
            <a:pPr>
              <a:spcAft>
                <a:spcPts val="0"/>
              </a:spcAft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Слушает чтение, рассказ взрослого, отвечает на элементарные вопросы по содержанию текста и иллюстрации.</a:t>
            </a:r>
          </a:p>
          <a:p>
            <a:pPr>
              <a:spcAft>
                <a:spcPts val="0"/>
              </a:spcAft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Умеет различать в словах звуки.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Математика.</a:t>
            </a:r>
          </a:p>
          <a:p>
            <a:endParaRPr lang="ru-RU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знает цифры от 1 до 10.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Знает прямой счет и обратный счёт </a:t>
            </a:r>
            <a:r>
              <a:rPr lang="ru-RU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пределах первого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десятка.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Арифметические знаки 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«&gt;»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«&lt;»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«=»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Умеет делить круг, квадрат напополам,  на четыре части.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Ориентироваться</a:t>
            </a:r>
            <a:r>
              <a:rPr lang="ru-RU" u="sng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пространстве и на  листе бумаги</a:t>
            </a:r>
            <a:r>
              <a:rPr lang="ru-RU" u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Окружающий мир.</a:t>
            </a:r>
          </a:p>
          <a:p>
            <a:endParaRPr lang="ru-RU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Ребенок должен знать основные цвета, домашних и диких животных, птиц, деревья, грибы, цветы, овощи, фрукты, транспорт и так</a:t>
            </a:r>
            <a:r>
              <a:rPr lang="ru-RU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далее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Называть времена года, явления природы, перелетных и зимующих птиц, месяцы, дни недели, свои фамилию, имя и отчество, имена своих родителей и место их работы, свой город, адрес, какие бывают профессии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F12F64-5530-4673-8ECE-674D2A8160CF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39891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родители вот несколько советов,</a:t>
            </a:r>
            <a:r>
              <a:rPr lang="ru-RU" b="1" baseline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которые помогут вам подготовить вашего ребенка к школе.</a:t>
            </a:r>
          </a:p>
          <a:p>
            <a:pPr lvl="0"/>
            <a:endParaRPr lang="ru-RU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Помогите своему ребенку овладеть информацией, которая позволит ему не растеряться в обществе.</a:t>
            </a: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Приучайте ребенка содержать свои вещи в порядке.</a:t>
            </a: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пугайте ребенка трудностями и неудачами в школе.</a:t>
            </a: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Научите ребенка правильно реагировать на неудачи.</a:t>
            </a: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Помогите ребенку обрести чувство уверенности в себе.</a:t>
            </a: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en-US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Приучайте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ребенка к </a:t>
            </a:r>
            <a:r>
              <a:rPr lang="en-US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самостоятельности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 ребенка чувствовать и удивляться, поощряйте его любознательность.</a:t>
            </a: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Стремитесь сделать полезным каждое мгновение общения с ребенком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F12F64-5530-4673-8ECE-674D2A8160CF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9101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Уважаемые родители!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Хорошо, если Ваш ребенок в трудный первый год учебы будет ощущать Вашу поддержку. </a:t>
            </a:r>
            <a:r>
              <a:rPr lang="ru-RU" sz="12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Ваша вера в успех, спокойное ровное отношение помогут ребенку справиться со всеми трудностями.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Не забывайте, что детство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удивительное время в жизни каждого человека – </a:t>
            </a:r>
            <a:r>
              <a:rPr lang="ru-RU" sz="1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заканчивается с поступлением в школу.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Уделяйте достаточно времени для игр, проводите больше времени вместе. Ведь именно сейчас ваши внимание, любовь, забота нужны ребенку больше всего.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F12F64-5530-4673-8ECE-674D2A8160CF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5710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Родители, помните одну простую истину: </a:t>
            </a:r>
            <a:r>
              <a:rPr lang="ru-RU" sz="12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может сделать ребенка умным, но счастливым делает его только душевное общение с близкими и любимыми людьми - семьей.</a:t>
            </a:r>
          </a:p>
          <a:p>
            <a:pPr algn="ctr"/>
            <a:endParaRPr lang="ru-RU" sz="12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200" b="0" i="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Желаем вам и вашим детям успехов и интересных открытий! </a:t>
            </a:r>
          </a:p>
          <a:p>
            <a:pPr algn="ctr"/>
            <a:r>
              <a:rPr lang="ru-RU" sz="1200" b="0" i="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И, конечно же, терпения и любви для того, чтобы помочь ребенку подготовится к школе! </a:t>
            </a:r>
            <a:endParaRPr lang="ru-RU" sz="12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F12F64-5530-4673-8ECE-674D2A8160CF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8333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Здравствуйте, уважаемые родители!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Вот и заканчивается последний год пребывания наших детей в детском саду. Завершается этап развития, именуемый дошкольным детством. Скоро перед детьми распахнёт двери школа, и начнётся новый период в их жизни. Они станут первоклассниками, а вы, дорогие мамы и папы, вместе с ними «сядете» за парты.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 подготовить ребенка к школе? Этот вопрос волнует всех нас взрослых. В этом видео я подготовила для вас информацию по данному вопросу,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буду рада если данная информация будет для </a:t>
            </a:r>
            <a:r>
              <a:rPr lang="ru-RU" sz="1200" kern="12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 полезной.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 готовым к </a:t>
            </a:r>
            <a:r>
              <a:rPr lang="ru-RU" sz="1200" b="1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школе</a:t>
            </a:r>
            <a:r>
              <a:rPr lang="ru-RU" sz="1200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- не значит уметь читать, писать и считать.</a:t>
            </a:r>
            <a:br>
              <a:rPr lang="ru-RU" sz="1200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 готовым к </a:t>
            </a:r>
            <a:r>
              <a:rPr lang="ru-RU" sz="1200" b="1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школе</a:t>
            </a:r>
            <a:r>
              <a:rPr lang="ru-RU" sz="1200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-значит быть готовым всему этому научиться- считал детский психолог </a:t>
            </a:r>
            <a:r>
              <a:rPr lang="ru-RU" sz="1200" i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Венгер</a:t>
            </a:r>
            <a:r>
              <a:rPr lang="ru-RU" sz="1200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200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200" i="1" dirty="0" smtClean="0">
              <a:solidFill>
                <a:srgbClr val="00B0F0"/>
              </a:solidFill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F12F64-5530-4673-8ECE-674D2A8160CF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7705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же включает в себя 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школе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ребенка к школе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– это целый комплекс знаний, умений и навыков, которыми должен владеть 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И сюда входит далеко не только совокупность необходимых знаний.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 же подразумевает качественная 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</a:t>
            </a:r>
            <a:r>
              <a:rPr lang="ru-RU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школе</a:t>
            </a:r>
            <a:r>
              <a:rPr lang="ru-RU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литературе существует множество классификаций готовности ребенка к 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школе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все они сводятся к одному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готовность к 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школе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подразделяется на физиологическую, психологическую и познавательную.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F12F64-5530-4673-8ECE-674D2A8160C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5245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Физиологическая готовность ребенка к школе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означает, что ребенок должен быть готов к обучению в 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школе физически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То есть состояние его здоровья должно позволять успешно проходить образовательную программу. Кроме этого, физиологическая готовность подразумевает развитие мелкой моторики  рук и уровень развития двигательных и физических качеств 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F12F64-5530-4673-8ECE-674D2A8160C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1559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Следующий показатель</a:t>
            </a:r>
            <a:r>
              <a:rPr lang="ru-RU" b="1" baseline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готовности ребенка к школе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психологическая ,</a:t>
            </a:r>
            <a:r>
              <a:rPr lang="ru-RU" b="1" baseline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включает в себя три компонента: первый</a:t>
            </a:r>
            <a:r>
              <a:rPr lang="ru-RU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это </a:t>
            </a:r>
            <a:r>
              <a:rPr lang="ru-RU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интеллектуальная готовность, второй -  личностная и социальная готовность</a:t>
            </a:r>
            <a:r>
              <a:rPr lang="ru-RU" i="1" baseline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третий компонент - </a:t>
            </a:r>
            <a:r>
              <a:rPr lang="ru-RU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эмоционально-волевая готовность. </a:t>
            </a:r>
          </a:p>
          <a:p>
            <a:endParaRPr lang="ru-RU" i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Рассмотрим их 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F12F64-5530-4673-8ECE-674D2A8160C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8003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Интеллектуальная готовность к </a:t>
            </a:r>
            <a:r>
              <a:rPr lang="ru-RU" sz="12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школе означает</a:t>
            </a:r>
            <a:r>
              <a:rPr lang="ru-RU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к первому классу у ребенка должен быть запас определенных знаний.</a:t>
            </a:r>
          </a:p>
          <a:p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он должен ориентироваться в пространстве, то есть знать, как пройти в 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школу и обратно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до магазина и т.п.</a:t>
            </a:r>
          </a:p>
          <a:p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ребенок должен стремиться к получению новых знаний,  он должен быть любознателен;</a:t>
            </a:r>
          </a:p>
          <a:p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у ребенка  должны соответствовать возрасту развитие памяти, речи, мышления.</a:t>
            </a:r>
            <a:endParaRPr lang="ru-RU" sz="1200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F12F64-5530-4673-8ECE-674D2A8160CF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47956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i="1" dirty="0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Личностная и социальная готовность подразумевает следующее</a:t>
            </a:r>
            <a:r>
              <a:rPr lang="ru-RU" sz="1200" i="1" dirty="0" smtClean="0">
                <a:solidFill>
                  <a:srgbClr val="70AD47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i="1" dirty="0" smtClean="0">
              <a:solidFill>
                <a:srgbClr val="70AD47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ребенок должен быть коммуникабельным, то есть уметь общаться со сверстниками и взрослыми.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ребенок должен адекватно реагировать на конструктивные замечания взрослых и сверстников.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 smtClean="0">
              <a:solidFill>
                <a:srgbClr val="11111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ребенок должен понимать, что хорошо, а что – плохо.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 smtClean="0">
              <a:solidFill>
                <a:srgbClr val="11111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ребенок должен принимать поставленную педагогом задачу, внимательно выслушивая, уточняя неясные моменты, а после выполнения он должен адекватно оценивать свою работу, признавать свои ошибки, если таковые имеются.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 smtClean="0">
              <a:solidFill>
                <a:srgbClr val="11111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F12F64-5530-4673-8ECE-674D2A8160C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91795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228600">
              <a:spcAft>
                <a:spcPts val="0"/>
              </a:spcAft>
            </a:pPr>
            <a:r>
              <a:rPr lang="ru-RU" sz="1200" i="1" dirty="0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Эмоционально-волевая готовность ребенка к школе предполагает.</a:t>
            </a:r>
          </a:p>
          <a:p>
            <a:pPr indent="228600">
              <a:spcAft>
                <a:spcPts val="0"/>
              </a:spcAft>
            </a:pPr>
            <a:endParaRPr lang="ru-RU" sz="1200" dirty="0" smtClean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>
              <a:spcAft>
                <a:spcPts val="0"/>
              </a:spcAft>
            </a:pPr>
            <a:r>
              <a:rPr lang="ru-RU" sz="12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понимание ребенком, почему он идет в </a:t>
            </a:r>
            <a:r>
              <a:rPr lang="ru-RU" sz="1200" b="1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школу</a:t>
            </a:r>
            <a:r>
              <a:rPr lang="ru-RU" sz="12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важность обучения.</a:t>
            </a:r>
          </a:p>
          <a:p>
            <a:pPr indent="228600">
              <a:spcAft>
                <a:spcPts val="0"/>
              </a:spcAft>
            </a:pP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r>
              <a:rPr lang="ru-RU" sz="12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наличие интереса к учению и получению новых знаний.</a:t>
            </a: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r>
              <a:rPr lang="ru-RU" sz="12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способность ребенка выполнять задание, которое ему не совсем по душе, но этого требует учебная программа.</a:t>
            </a: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r>
              <a:rPr lang="ru-RU" sz="12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усидчивость – способность в течение определенного времени внимательно слушать взрослого и выполнять задания, не отвлекаясь на посторонние предметы и дела.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F12F64-5530-4673-8ECE-674D2A8160C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93422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Третий показатель готовности к школе это познавательная готовность.</a:t>
            </a:r>
            <a:endParaRPr lang="ru-RU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Данный аспект означает, что будущий первоклассник должен обладать определенным комплексом знаний и умений, который понадобится для успешного обучения в 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F12F64-5530-4673-8ECE-674D2A8160CF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383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FB488-555A-41ED-9925-81A21505C93A}" type="datetimeFigureOut">
              <a:rPr lang="ru-RU" smtClean="0"/>
              <a:t>20.06.2021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3544E-1018-488C-8EA4-3ECB60B349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652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FB488-555A-41ED-9925-81A21505C93A}" type="datetimeFigureOut">
              <a:rPr lang="ru-RU" smtClean="0"/>
              <a:t>20.06.2021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3544E-1018-488C-8EA4-3ECB60B349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3287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FB488-555A-41ED-9925-81A21505C93A}" type="datetimeFigureOut">
              <a:rPr lang="ru-RU" smtClean="0"/>
              <a:t>20.06.2021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3544E-1018-488C-8EA4-3ECB60B349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652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FB488-555A-41ED-9925-81A21505C93A}" type="datetimeFigureOut">
              <a:rPr lang="ru-RU" smtClean="0"/>
              <a:t>20.06.2021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3544E-1018-488C-8EA4-3ECB60B349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893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FB488-555A-41ED-9925-81A21505C93A}" type="datetimeFigureOut">
              <a:rPr lang="ru-RU" smtClean="0"/>
              <a:t>20.06.2021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3544E-1018-488C-8EA4-3ECB60B349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413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FB488-555A-41ED-9925-81A21505C93A}" type="datetimeFigureOut">
              <a:rPr lang="ru-RU" smtClean="0"/>
              <a:t>20.06.2021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3544E-1018-488C-8EA4-3ECB60B349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483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FB488-555A-41ED-9925-81A21505C93A}" type="datetimeFigureOut">
              <a:rPr lang="ru-RU" smtClean="0"/>
              <a:t>20.06.2021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3544E-1018-488C-8EA4-3ECB60B349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2293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FB488-555A-41ED-9925-81A21505C93A}" type="datetimeFigureOut">
              <a:rPr lang="ru-RU" smtClean="0"/>
              <a:t>20.06.2021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3544E-1018-488C-8EA4-3ECB60B349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193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FB488-555A-41ED-9925-81A21505C93A}" type="datetimeFigureOut">
              <a:rPr lang="ru-RU" smtClean="0"/>
              <a:t>20.06.2021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3544E-1018-488C-8EA4-3ECB60B349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88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FB488-555A-41ED-9925-81A21505C93A}" type="datetimeFigureOut">
              <a:rPr lang="ru-RU" smtClean="0"/>
              <a:t>20.06.2021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3544E-1018-488C-8EA4-3ECB60B349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805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FB488-555A-41ED-9925-81A21505C93A}" type="datetimeFigureOut">
              <a:rPr lang="ru-RU" smtClean="0"/>
              <a:t>20.06.2021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3544E-1018-488C-8EA4-3ECB60B349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173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9FB488-555A-41ED-9925-81A21505C93A}" type="datetimeFigureOut">
              <a:rPr lang="ru-RU" smtClean="0"/>
              <a:t>20.06.2021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A3544E-1018-488C-8EA4-3ECB60B349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9259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1.bp.blogspot.com/-c6_9zx5XNkI/WqVattTFswI/AAAAAAAAJto/bQgA74yinQMKlJkUrkoJS5IIvXSHIWOAwCLcBGAs/s1600/%25D1%2587%25D0%25B5%25D0%25BB%25D0%25BE%25D0%25B2%25D0%25B5%25D1%2587%25D0%25BA%25D0%25B8_DoV%2B%25285%252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920"/>
            <a:ext cx="12192000" cy="7092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473235" y="3244334"/>
            <a:ext cx="58086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Подготовка ребенка </a:t>
            </a:r>
            <a:endParaRPr lang="ru-RU" sz="4800" b="1" i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</a:t>
            </a:r>
            <a:r>
              <a:rPr lang="ru-RU" sz="48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школе</a:t>
            </a:r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4800" i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609806" y="4388508"/>
            <a:ext cx="492905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i="1" dirty="0">
              <a:solidFill>
                <a:srgbClr val="00B0F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56960" y="4813994"/>
            <a:ext cx="553212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Подготовил:</a:t>
            </a:r>
          </a:p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</a:t>
            </a:r>
            <a:r>
              <a:rPr lang="ru-RU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Шевелёва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Оксана Анатольевна</a:t>
            </a:r>
          </a:p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Петрозаводск</a:t>
            </a:r>
          </a:p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МДОУ «Детский сад № 113 «</a:t>
            </a:r>
            <a:r>
              <a:rPr lang="ru-RU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Онеженка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2021г.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879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269788" cy="695801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875314" y="409303"/>
            <a:ext cx="7889966" cy="5193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Заниматься каким-либо делом, не отвлекаясь, в течение двадцати-тридцати минут.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Находить сходства и отличия между предметами, картинками.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Уметь выполнять работу по образцу, например, с точностью воспроизводить на своем листе бумаги узор, копировать движения человека и так далее.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Легко играть в игры на внимательность, где требуется быстрота реакции. Например, называйте живое существо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игрой обсудите правила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если ребенок услышит домашнее животное, то он должен хлопнуть в ладоши, если дикое – постучать ногами, если птица – помахать руками.</a:t>
            </a: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Память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Запоминание 10-12 картинок.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Рассказывание по памяти стишков, скороговорок, пословиц, сказок и т. п.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сказывание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текста из 4-5 предложений.</a:t>
            </a: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879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269788" cy="695801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971109" y="461554"/>
            <a:ext cx="699298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Мышление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Заканчивать предложение, например, </a:t>
            </a:r>
            <a:r>
              <a:rPr lang="ru-RU" i="1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«Река широкая, а ручей…»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ru-RU" i="1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«Суп горячий, а компот…»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и т. п.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Находить лишнее слово из группы слов, например, </a:t>
            </a:r>
            <a:r>
              <a:rPr lang="ru-RU" i="1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«стол, стул, кровать, сапоги, кресло»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ru-RU" i="1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«лиса, медведь, волк, собака, заяц»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и т. д.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Определять последовательность событий, что было сначала, а что – потом.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Находить несоответствия в рисунках, стихах-небылицах.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Складывать </a:t>
            </a:r>
            <a:r>
              <a:rPr lang="ru-RU" dirty="0" err="1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пазлы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без помощи взрослого.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</a:t>
            </a:r>
            <a:r>
              <a:rPr lang="ru-RU" u="sng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Сложить из бумаги вместе со взрослым простой предмет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лодочку, кораблик</a:t>
            </a:r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spcAft>
                <a:spcPts val="0"/>
              </a:spcAft>
            </a:pPr>
            <a:endParaRPr lang="ru-RU" dirty="0" smtClean="0">
              <a:solidFill>
                <a:srgbClr val="11111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Мелкая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моторика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Правильно держать в руке ручку, карандаш, кисть и регулировать силу их нажима при письме и рисовании.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Раскрашивать предметы и штриховать их, не выходя за контур.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Вырезать ножницами по линии, нарисованной на бумаге.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Выполнять аппликации.</a:t>
            </a:r>
          </a:p>
          <a:p>
            <a:pPr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40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0" y="-25717"/>
            <a:ext cx="12269788" cy="707136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648892" y="191589"/>
            <a:ext cx="8447314" cy="74644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Речь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Составлять предложения из нескольких слов, </a:t>
            </a:r>
            <a:r>
              <a:rPr lang="ru-RU" i="1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например, кошка, двор, идти, солнечный зайчик, играть.</a:t>
            </a:r>
            <a:endParaRPr lang="ru-RU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Узнавать и называть сказку, загадку, стихотворение.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Составлять связный рассказ по серии из 4-5 сюжетных картинок.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Слушать чтение, рассказ взрослого, отвечать на элементарные вопросы по содержанию текста и иллюстрации.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Различать в словах звуки</a:t>
            </a:r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spcAft>
                <a:spcPts val="0"/>
              </a:spcAft>
            </a:pPr>
            <a:endParaRPr lang="ru-RU" dirty="0" smtClean="0">
              <a:solidFill>
                <a:srgbClr val="11111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Цифры от 1 до 10.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Прямой счет от 1 до 10 и обратный счёт от 10 до 1.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Арифметические знаки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«&gt;»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«&lt;»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«=»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Деление круга, квадрата напополам, четыре части.</a:t>
            </a: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Ориентирование в пространстве и листе бумаги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справа, слева, вверху, внизу, над, под, за и т. 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Окружающий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Знать основные цвета, домашних и диких животных, птиц, деревья, грибы, цветы, овощи,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фрукты, транспорт и т.д..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Называть времена года, явления природы, перелетных и зимующих птиц, месяцы, дни недели, свои фамилию, имя и отчество, имена своих родителей и место их работы, свой город, адрес, какие бывают профессии</a:t>
            </a:r>
            <a:r>
              <a:rPr lang="ru-RU" dirty="0"/>
              <a:t>.</a:t>
            </a:r>
          </a:p>
          <a:p>
            <a:r>
              <a:rPr lang="ru-RU" dirty="0"/>
              <a:t> </a:t>
            </a:r>
          </a:p>
          <a:p>
            <a:pPr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04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14400" y="618309"/>
            <a:ext cx="9753600" cy="4639491"/>
          </a:xfrm>
        </p:spPr>
        <p:txBody>
          <a:bodyPr>
            <a:normAutofit/>
          </a:bodyPr>
          <a:lstStyle/>
          <a:p>
            <a:pPr lvl="0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Советы родителям</a:t>
            </a: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Помогите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своему ребенку овладеть информацией, которая позволит ему не растеряться в обществе.</a:t>
            </a: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Приучайте ребенка содержать свои вещи в порядке.</a:t>
            </a: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пугайте ребенка трудностями и неудачами в школе.</a:t>
            </a: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Научите ребенка правильно реагировать на неудачи.</a:t>
            </a: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Помогите ребенку обрести чувство уверенности в себе.</a:t>
            </a: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Приучайте ребенка к самостоятельности.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 ребенка чувствовать и удивляться, поощряйте его любознательность.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Стремитесь сделать полезным каждое мгновение общения с ребенком</a:t>
            </a:r>
          </a:p>
        </p:txBody>
      </p:sp>
    </p:spTree>
    <p:extLst>
      <p:ext uri="{BB962C8B-B14F-4D97-AF65-F5344CB8AC3E}">
        <p14:creationId xmlns:p14="http://schemas.microsoft.com/office/powerpoint/2010/main" val="159058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269788" cy="695801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918857" y="961036"/>
            <a:ext cx="7489371" cy="6430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Уважаемые родители!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Хорошо, если Ваш ребенок в трудный первый год учебы будет ощущать Вашу поддержку. «Давай еще раз попробуй; еще чуть-чуть постараешься, и будет намного лучше».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Ваша вера в успех, спокойное ровное отношение помогут ребенку справиться со всеми трудностями.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Не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забывайте, что детство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удивительное время в жизни каждого человека –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заканчивается с поступлением в школу.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Уделяйте достаточно времени для игр, проводите больше времени вместе. Ведь именно сейчас ваши внимание, любовь, забота нужны ребенку больше всего.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400" dirty="0" smtClean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066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428206" y="955655"/>
            <a:ext cx="9753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Родители, помните одну простую истину: </a:t>
            </a:r>
            <a:r>
              <a:rPr lang="ru-RU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может сделать ребенка умным, но счастливым делает его только душевное общение с близкими и любимыми людьми - семьей.</a:t>
            </a:r>
            <a:endParaRPr lang="ru-RU" sz="24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0" i="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Желаем вам и вашим детям успехов и интересных открытий! </a:t>
            </a:r>
          </a:p>
          <a:p>
            <a:pPr algn="ctr"/>
            <a:r>
              <a:rPr lang="ru-RU" sz="2400" b="0" i="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И, конечно же, терпения и любви для того, чтобы помочь ребенку подготовится к школе! </a:t>
            </a:r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15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1.bp.blogspot.com/-c6_9zx5XNkI/WqVattTFswI/AAAAAAAAJto/bQgA74yinQMKlJkUrkoJS5IIvXSHIWOAwCLcBGAs/s1600/%25D1%2587%25D0%25B5%25D0%25BB%25D0%25BE%25D0%25B2%25D0%25B5%25D1%2587%25D0%25BA%25D0%25B8_DoV%2B%25285%252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7092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473235" y="3244334"/>
            <a:ext cx="58086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Подготовка ребенка </a:t>
            </a:r>
            <a:endParaRPr lang="ru-RU" sz="4800" b="1" i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</a:t>
            </a:r>
            <a:r>
              <a:rPr lang="ru-RU" sz="48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школе</a:t>
            </a:r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4800" i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609806" y="4388508"/>
            <a:ext cx="492905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 готовым к </a:t>
            </a:r>
            <a:r>
              <a:rPr lang="ru-RU" sz="20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школе</a:t>
            </a:r>
            <a:r>
              <a:rPr lang="ru-RU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- не значит уметь читать, писать и считать.</a:t>
            </a:r>
            <a:br>
              <a:rPr lang="ru-RU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 готовым к </a:t>
            </a:r>
            <a:r>
              <a:rPr lang="ru-RU" sz="20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школе</a:t>
            </a:r>
            <a:r>
              <a:rPr lang="ru-RU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-значит быть готовым всему этому научиться- считал детский психолог Л. А. </a:t>
            </a:r>
            <a:r>
              <a:rPr lang="ru-RU" sz="2000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Венгер</a:t>
            </a:r>
            <a:r>
              <a:rPr lang="ru-RU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i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32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38200" y="487681"/>
            <a:ext cx="10515600" cy="47026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 включает в себя 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школе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ребенка к школе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это целый комплекс знаний, умений и навыков, которыми должен владеть 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 сюда входит далеко не только совокупность необходимых знаний. Итак, что подразумевает качественная 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школе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 algn="ctr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литературе существует множество классификаций готовности ребенка к 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они сводятся к одному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готовность к 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подразделяется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физиологическую, психологическую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познавательную .</a:t>
            </a:r>
          </a:p>
        </p:txBody>
      </p:sp>
    </p:spTree>
    <p:extLst>
      <p:ext uri="{BB962C8B-B14F-4D97-AF65-F5344CB8AC3E}">
        <p14:creationId xmlns:p14="http://schemas.microsoft.com/office/powerpoint/2010/main" val="246070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0263" y="687977"/>
            <a:ext cx="11338560" cy="4569823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Физиологическая готовность ребенка к 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школе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означает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ребенок должен быть готов к обучению в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школе физически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То есть состояние его здоровья должно позволять успешно проходить образовательную программу.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этого, физиологическая готовность подразумевает развитие мелкой моторики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рук 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развития двигательных и физических качеств (ловкость, увертливость, быстрота, сила, выносливость и др.).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знать, в какой руке и как нужно держать ручку.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ребенок при поступлении в первый класс должен знать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соблюдать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понимать важность соблюдения основных гигиенических норм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правильная поза за столом, осанка и т. 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1619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931" y="1654630"/>
            <a:ext cx="10920549" cy="2177142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Психологическая готовность ребенка к школе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Психологическая готовность включает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себя три компонента: </a:t>
            </a:r>
            <a:r>
              <a:rPr lang="ru-RU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интеллектуальная готовность, личностная и социальная, </a:t>
            </a:r>
            <a:r>
              <a:rPr lang="ru-RU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эмоционально-волевая готовность.</a:t>
            </a:r>
            <a:endParaRPr lang="ru-RU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8156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269788" cy="6958013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979817" y="748937"/>
            <a:ext cx="733261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Интеллектуальная готовность к </a:t>
            </a:r>
            <a:r>
              <a:rPr lang="ru-RU" sz="2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школе означает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к первому классу у ребенка должен быть запас определенных знаний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он должен ориентироваться в пространстве, то есть знать, как пройти в 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школу и обратно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до магазина и так далее;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ребенок должен стремиться к получению новых знаний, то есть он должен быть любознателен;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должны соответствовать возрасту развитие памяти, речи, мышления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275836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78378" y="0"/>
            <a:ext cx="12270378" cy="703652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770811" y="396119"/>
            <a:ext cx="8098971" cy="5388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>
              <a:spcAft>
                <a:spcPts val="0"/>
              </a:spcAft>
            </a:pPr>
            <a:r>
              <a:rPr lang="ru-RU" sz="2000" i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Личностная и социальная готовность подразумевает следующее</a:t>
            </a:r>
            <a:r>
              <a:rPr lang="ru-RU" sz="2000" i="1" dirty="0">
                <a:solidFill>
                  <a:srgbClr val="70AD47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ребенок должен быть коммуникабельным, то есть уметь общаться со сверстниками и взрослыми; в общении не должно проявляться агрессии, а при ссоре с другим ребенком должен уметь оценивать и искать выход из проблемной ситуации; ребенок должен понимать и признавать авторитет взрослых;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толерантность; это означает, что ребенок должен адекватно реагировать на конструктивные замечания взрослых и сверстников;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нравственное развитие, ребенок должен понимать, что хорошо, а что – плохо;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ребенок должен принимать поставленную педагогом задачу, внимательно выслушивая, уточняя неясные моменты, а после выполнения он должен адекватно оценивать свою работу, признавать свои ошибки, если таковые имеются.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264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269788" cy="695801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901440" y="470264"/>
            <a:ext cx="7846423" cy="4860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>
              <a:spcAft>
                <a:spcPts val="0"/>
              </a:spcAft>
            </a:pPr>
            <a:r>
              <a:rPr lang="ru-RU" sz="2400" i="1" dirty="0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Эмоционально-волевая готовность ребенка к школе предполагает:</a:t>
            </a:r>
            <a:endParaRPr lang="ru-RU" sz="2400" dirty="0" smtClean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>
              <a:spcAft>
                <a:spcPts val="0"/>
              </a:spcAft>
            </a:pPr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понимание ребенком, почему он идет в </a:t>
            </a:r>
            <a:r>
              <a:rPr lang="ru-RU" sz="2400" b="1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школу</a:t>
            </a:r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важность обучения;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наличие интереса к учению и получению новых знаний;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способность ребенка выполнять задание, которое ему не совсем по душе, но этого требует учебная программа;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усидчивость – способность в течение определенного времени внимательно слушать взрослого и выполнять задания, не отвлекаясь на посторонние предметы и дела.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47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618309"/>
            <a:ext cx="9144000" cy="4639491"/>
          </a:xfrm>
        </p:spPr>
        <p:txBody>
          <a:bodyPr/>
          <a:lstStyle/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Познавательная готовность ребенка к 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школе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Данный аспект означает, что будущий первоклассник должен обладать определенным комплексом знаний и умений, который понадобится для успешного обучения в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Итак, что должен знать и уметь ребенок в шесть-семь лет?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479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</TotalTime>
  <Words>1434</Words>
  <Application>Microsoft Office PowerPoint</Application>
  <PresentationFormat>Широкоэкранный</PresentationFormat>
  <Paragraphs>248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37</cp:revision>
  <dcterms:created xsi:type="dcterms:W3CDTF">2020-09-26T17:39:01Z</dcterms:created>
  <dcterms:modified xsi:type="dcterms:W3CDTF">2021-06-20T09:30:46Z</dcterms:modified>
</cp:coreProperties>
</file>