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71" r:id="rId7"/>
    <p:sldId id="272" r:id="rId8"/>
    <p:sldId id="273" r:id="rId9"/>
    <p:sldId id="274" r:id="rId10"/>
    <p:sldId id="260" r:id="rId11"/>
    <p:sldId id="276" r:id="rId12"/>
    <p:sldId id="275" r:id="rId13"/>
    <p:sldId id="285" r:id="rId14"/>
    <p:sldId id="261" r:id="rId15"/>
    <p:sldId id="265" r:id="rId16"/>
    <p:sldId id="282" r:id="rId17"/>
    <p:sldId id="262" r:id="rId18"/>
    <p:sldId id="268" r:id="rId19"/>
    <p:sldId id="283" r:id="rId20"/>
    <p:sldId id="263" r:id="rId21"/>
    <p:sldId id="266" r:id="rId22"/>
    <p:sldId id="267" r:id="rId23"/>
    <p:sldId id="284" r:id="rId24"/>
    <p:sldId id="264" r:id="rId25"/>
    <p:sldId id="269" r:id="rId26"/>
    <p:sldId id="277" r:id="rId27"/>
    <p:sldId id="286" r:id="rId28"/>
    <p:sldId id="278" r:id="rId29"/>
    <p:sldId id="281" r:id="rId30"/>
    <p:sldId id="279" r:id="rId31"/>
    <p:sldId id="28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852936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ru-RU" sz="2700" b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КРАТКАЯ ПРЕЗЕНТАЦИЯ</a:t>
            </a:r>
            <a:br>
              <a:rPr lang="ru-RU" sz="2700" b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ОСНОВНОЙ ОБРАЗОВАТЕЛЬНОЙ ПРОГРАММЫ</a:t>
            </a:r>
            <a:br>
              <a:rPr lang="ru-RU" sz="2700" b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ДОШКОЛЬНОГО ОБРАЗОВАНИЯ </a:t>
            </a:r>
            <a:br>
              <a:rPr lang="ru-RU" sz="2700" b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700" b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МБ ДОУ ГДС </a:t>
            </a:r>
            <a:r>
              <a:rPr lang="ru-RU" sz="27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«АЛЁНУШКА</a:t>
            </a:r>
            <a:r>
              <a:rPr lang="ru-RU" sz="2700" b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</a:t>
            </a:r>
            <a:br>
              <a:rPr lang="ru-RU" sz="2700" b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3200" dirty="0">
                <a:ea typeface="Calibri"/>
                <a:cs typeface="Times New Roman"/>
              </a:rPr>
              <a:t> </a:t>
            </a:r>
            <a:br>
              <a:rPr lang="ru-RU" sz="3200" dirty="0"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544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712879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54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60648"/>
            <a:ext cx="7643192" cy="612068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       </a:t>
            </a:r>
            <a:r>
              <a:rPr lang="ru-RU" sz="8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Направления </a:t>
            </a:r>
            <a:r>
              <a:rPr lang="ru-RU" sz="8000" b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социально - коммуникативного развития согласно ФГОС ДО:</a:t>
            </a:r>
            <a:endParaRPr lang="ru-RU" sz="8000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SzPts val="1400"/>
              <a:buFont typeface="Symbol"/>
              <a:buChar char=""/>
            </a:pPr>
            <a:r>
              <a:rPr lang="ru-RU" sz="62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Развитие игровой деятельности детей </a:t>
            </a:r>
          </a:p>
          <a:p>
            <a:pPr lvl="0">
              <a:lnSpc>
                <a:spcPct val="150000"/>
              </a:lnSpc>
              <a:buSzPts val="1400"/>
              <a:buFont typeface="Symbol"/>
              <a:buChar char=""/>
            </a:pPr>
            <a:r>
              <a:rPr lang="ru-RU" sz="62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Патриотическое воспитание</a:t>
            </a:r>
          </a:p>
          <a:p>
            <a:pPr lvl="0">
              <a:lnSpc>
                <a:spcPct val="150000"/>
              </a:lnSpc>
              <a:buSzPts val="1400"/>
              <a:buFont typeface="Symbol"/>
              <a:buChar char=""/>
            </a:pPr>
            <a:r>
              <a:rPr lang="ru-RU" sz="62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Формирование основ безопасности жизнедеятельности </a:t>
            </a:r>
          </a:p>
          <a:p>
            <a:pPr lvl="0">
              <a:lnSpc>
                <a:spcPct val="150000"/>
              </a:lnSpc>
              <a:buSzPts val="1400"/>
              <a:buFont typeface="Symbol"/>
              <a:buChar char=""/>
            </a:pPr>
            <a:r>
              <a:rPr lang="ru-RU" sz="62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Трудовое воспитание 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6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Социокультурная </a:t>
            </a:r>
            <a:r>
              <a:rPr lang="ru-RU" sz="6200" b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среда развития ребенка</a:t>
            </a:r>
            <a:r>
              <a:rPr lang="ru-RU" sz="62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  <a:endParaRPr lang="ru-RU" sz="6200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SzPts val="1400"/>
              <a:buFont typeface="Symbol"/>
              <a:buChar char=""/>
            </a:pPr>
            <a:r>
              <a:rPr lang="ru-RU" sz="62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Игровые центры с наборами игрушек</a:t>
            </a:r>
          </a:p>
          <a:p>
            <a:pPr lvl="0">
              <a:lnSpc>
                <a:spcPct val="150000"/>
              </a:lnSpc>
              <a:buSzPts val="1400"/>
              <a:buFont typeface="Symbol"/>
              <a:buChar char=""/>
            </a:pPr>
            <a:r>
              <a:rPr lang="ru-RU" sz="62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Уголки дежурных</a:t>
            </a:r>
          </a:p>
          <a:p>
            <a:pPr lvl="0">
              <a:lnSpc>
                <a:spcPct val="150000"/>
              </a:lnSpc>
              <a:buSzPts val="1400"/>
              <a:buFont typeface="Symbol"/>
              <a:buChar char=""/>
            </a:pPr>
            <a:r>
              <a:rPr lang="ru-RU" sz="62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Центры театрализованной деятельности</a:t>
            </a:r>
          </a:p>
          <a:p>
            <a:pPr lvl="0">
              <a:lnSpc>
                <a:spcPct val="150000"/>
              </a:lnSpc>
              <a:buSzPts val="1400"/>
              <a:buFont typeface="Symbol"/>
              <a:buChar char=""/>
            </a:pPr>
            <a:r>
              <a:rPr lang="ru-RU" sz="62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Уголки по патриотическому воспитанию </a:t>
            </a:r>
          </a:p>
          <a:p>
            <a:pPr lvl="0">
              <a:lnSpc>
                <a:spcPct val="150000"/>
              </a:lnSpc>
              <a:buSzPts val="1400"/>
              <a:buFont typeface="Symbol"/>
              <a:buChar char=""/>
            </a:pPr>
            <a:r>
              <a:rPr lang="ru-RU" sz="62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Кукольные спектакли театра «Юного зрителя», «Областного Волгоградского кукольного театра». </a:t>
            </a:r>
          </a:p>
          <a:p>
            <a:pPr lvl="0">
              <a:lnSpc>
                <a:spcPct val="150000"/>
              </a:lnSpc>
              <a:buSzPts val="1400"/>
              <a:buFont typeface="Symbol"/>
              <a:buChar char=""/>
            </a:pPr>
            <a:r>
              <a:rPr lang="ru-RU" sz="62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Центры безопасности жизнедеятельности</a:t>
            </a:r>
          </a:p>
          <a:p>
            <a:pPr lvl="0">
              <a:lnSpc>
                <a:spcPct val="150000"/>
              </a:lnSpc>
              <a:buSzPts val="1400"/>
              <a:buFont typeface="Symbol"/>
              <a:buChar char=""/>
            </a:pPr>
            <a:r>
              <a:rPr lang="ru-RU" sz="62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Телевидение</a:t>
            </a: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endParaRPr lang="ru-RU" sz="6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49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lang="ru-RU" sz="2000" b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             Формы </a:t>
            </a:r>
            <a:r>
              <a:rPr lang="ru-RU" sz="2000" b="1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образовательной деятельности по образовательной области «Социально коммуникативное развитие» </a:t>
            </a:r>
            <a:endParaRPr lang="ru-RU" sz="2000" b="1" dirty="0" smtClean="0">
              <a:solidFill>
                <a:srgbClr val="1F497D"/>
              </a:solidFill>
              <a:latin typeface="Times New Roman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None/>
            </a:pPr>
            <a:endParaRPr lang="ru-RU" sz="1600" dirty="0" smtClean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55" y="813002"/>
            <a:ext cx="8094209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1340768"/>
            <a:ext cx="8856984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44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6898962"/>
              </p:ext>
            </p:extLst>
          </p:nvPr>
        </p:nvGraphicFramePr>
        <p:xfrm>
          <a:off x="611560" y="1916832"/>
          <a:ext cx="8014517" cy="4320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25429"/>
                <a:gridCol w="4789088"/>
              </a:tblGrid>
              <a:tr h="878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методические пособия и программы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ООП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7" marR="6603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Дополнительные программы к ООП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7" marR="6603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89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Куцакова Л.В. «Трудовое воспитание в детском саду»</a:t>
                      </a:r>
                      <a:endParaRPr lang="ru-RU" sz="11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7" marR="6603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Данилова Т.И. «Светофор»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7" marR="6603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89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Буре Р.С. «Социально-нравственное воспитание дошкольников 3-7 лет»</a:t>
                      </a:r>
                      <a:endParaRPr lang="ru-RU" sz="11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7" marR="6603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Николаева С.О. «Занятия по культуре поведения с дошкольниками»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7" marR="6603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89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Петрова В.И. «Этические беседы с детьми 4-7 лет»</a:t>
                      </a:r>
                      <a:endParaRPr lang="ru-RU" sz="11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7" marR="6603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Шорыгина Т.А. «Беседы о здоровье», «Беседы о профессиях», «Беседы о правах ребенка», «Беседы о поведении ребенка за столом»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7" marR="6603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41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Белая К.Ю. «Формирование основ безопасности у дошкольников 3-7 лет»</a:t>
                      </a:r>
                      <a:endParaRPr lang="ru-RU" sz="11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7" marR="6603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Трифонова Е.В. «Развитие игры детей 3-5 лет»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7" marR="6603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41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Саулина Т.Ф. «Знакомим дошкольников с правилами дорожного движения»</a:t>
                      </a:r>
                      <a:endParaRPr lang="ru-RU" sz="11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7" marR="6603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7" marR="6603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89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Губанова Н.Ф. «Развитие игровой деятельности детей 3-7 лет»</a:t>
                      </a:r>
                      <a:endParaRPr lang="ru-RU" sz="11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7" marR="6603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037" marR="6603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27584" y="532085"/>
            <a:ext cx="741682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Программное обеспечение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образовательной области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«СОЦИАЛЬНО-КОММУНИКАТИВНОЕ РАЗВИТИЕ»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86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7056784" cy="549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36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8640"/>
            <a:ext cx="8136904" cy="6208624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        Направление </a:t>
            </a:r>
            <a:r>
              <a:rPr lang="ru-RU" sz="20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познавательного развития согласно ФГОС ДО: </a:t>
            </a:r>
            <a:endParaRPr lang="ru-RU" sz="20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20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Сенсорное развитие</a:t>
            </a:r>
            <a:endParaRPr lang="ru-RU" sz="20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20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Формирование элементарных математических представлений</a:t>
            </a:r>
            <a:endParaRPr lang="ru-RU" sz="20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20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Ознакомление с предметным и социальным окружением </a:t>
            </a:r>
            <a:endParaRPr lang="ru-RU" sz="20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20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Ознакомление с природой</a:t>
            </a:r>
            <a:endParaRPr lang="ru-RU" sz="20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20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Познавательно – исследовательская </a:t>
            </a:r>
            <a:r>
              <a:rPr lang="ru-RU" sz="20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деятельность</a:t>
            </a:r>
            <a:r>
              <a:rPr lang="ru-RU" sz="20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2000" b="1" dirty="0" smtClean="0">
              <a:solidFill>
                <a:schemeClr val="tx2"/>
              </a:solidFill>
              <a:latin typeface="Times New Roman"/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  Формы </a:t>
            </a:r>
            <a:r>
              <a:rPr lang="ru-RU" sz="20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организации образовательной деятельности</a:t>
            </a:r>
            <a:r>
              <a:rPr lang="ru-RU" sz="20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:</a:t>
            </a: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0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20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Развивающая </a:t>
            </a:r>
            <a:r>
              <a:rPr lang="ru-RU" sz="20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игра                       </a:t>
            </a:r>
            <a:endParaRPr lang="ru-RU" sz="20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20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Сюжетная игра</a:t>
            </a:r>
            <a:endParaRPr lang="ru-RU" sz="20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20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Рассматривание</a:t>
            </a:r>
            <a:endParaRPr lang="ru-RU" sz="20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20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Наблюдение</a:t>
            </a:r>
            <a:endParaRPr lang="ru-RU" sz="20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20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Экспериментирование</a:t>
            </a:r>
            <a:endParaRPr lang="ru-RU" sz="20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20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Конструирование</a:t>
            </a:r>
            <a:endParaRPr lang="ru-RU" sz="2000" dirty="0">
              <a:solidFill>
                <a:schemeClr val="tx2"/>
              </a:solidFill>
              <a:ea typeface="Calibri"/>
              <a:cs typeface="Times New Roman"/>
            </a:endParaRPr>
          </a:p>
          <a:p>
            <a:endParaRPr lang="ru-RU" sz="2000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3573016"/>
            <a:ext cx="864095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1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3469561"/>
              </p:ext>
            </p:extLst>
          </p:nvPr>
        </p:nvGraphicFramePr>
        <p:xfrm>
          <a:off x="1043608" y="1124744"/>
          <a:ext cx="7704856" cy="54033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1655"/>
                <a:gridCol w="3783201"/>
              </a:tblGrid>
              <a:tr h="367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методические пособия и программы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ООП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656" marR="656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Дополнительные программы к ООП</a:t>
                      </a:r>
                      <a:endParaRPr lang="ru-RU" sz="11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656" marR="656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62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Помораева</a:t>
                      </a: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И.А. </a:t>
                      </a:r>
                      <a:r>
                        <a:rPr lang="ru-RU" sz="110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Позина</a:t>
                      </a: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В.А. « Формирование элементарных математических представлений» для всех возрастных групп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656" marR="656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Новикова В.П. «Геометрическая мозаика в интегрированных занятиях»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656" marR="656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8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Соломенникова</a:t>
                      </a: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О.А. «Ознакомление с природой в детском саду» для всех возрастных групп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656" marR="656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Колесникова Е.В. «Геометрия вокруг нас. Рисование по клеточкам для детей 5-7 лет».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656" marR="656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8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Дыбина</a:t>
                      </a: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О.В. « Ознакомление с предметным и социальным окружением» для всех возрастных групп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656" marR="656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Корепанова</a:t>
                      </a: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М.В. «Моя математика» для старших дошкольников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656" marR="656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8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Веракса</a:t>
                      </a: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Н.Е. </a:t>
                      </a:r>
                      <a:r>
                        <a:rPr lang="ru-RU" sz="110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Галимов</a:t>
                      </a: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О.Р. «Познавательно – исследовательская деятельность дошкольника» 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656" marR="656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Мартынова Е.А. « Организация опытно- экспериментальной деятельности детей 2-7 лет»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656" marR="656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90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Павлова Л.Ю. «Сборник дидактических игр по ознакомлению с окружающим для занятий с детьми 4-7 лет»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656" marR="656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Николаева С.Н. программа «Юный эколог»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656" marR="656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8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Крашенинников Е.Е. « развитие познавательных способностей дошкольника для занятий с детьми 4-7 лет»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656" marR="656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Хохрякова Ю.М. « Сенсорное воспитание детей раннего возраста»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656" marR="656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8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Веракса</a:t>
                      </a: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Н.Е. « Проектная деятельность дошкольников»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656" marR="656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Четвертаков К. В. «Играем вместе» развивающие игры для малышей и их родителей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656" marR="656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5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Шорыгина Т.А. « Беседы о пространстве и времени» 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656" marR="656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Воскобович</a:t>
                      </a: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В.В. технология «Сказочные лабиринты игры»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656" marR="656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1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Венгер</a:t>
                      </a: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Л.А. «Воспитание сенсорной культуры ребенка»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656" marR="656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656" marR="656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66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Соломенникова</a:t>
                      </a: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О.А. « Экологическое воспитание в детском саду».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656" marR="656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656" marR="656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3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Куликовская И.Э «Детское экспериментирование»</a:t>
                      </a:r>
                      <a:endParaRPr lang="ru-RU" sz="11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656" marR="656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656" marR="656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23728" y="33249"/>
            <a:ext cx="57606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Программное обеспечение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образовательной области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«Познавательное развитие»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27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7200800" cy="558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96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611560" y="188640"/>
            <a:ext cx="8075736" cy="593737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      </a:t>
            </a:r>
            <a:r>
              <a:rPr lang="ru-RU" sz="20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Формы </a:t>
            </a:r>
            <a:r>
              <a:rPr lang="ru-RU" sz="20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образовательной деятельности по образовательной </a:t>
            </a:r>
            <a:r>
              <a:rPr lang="ru-RU" sz="20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        области </a:t>
            </a:r>
            <a:r>
              <a:rPr lang="ru-RU" sz="20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«Речевое развитие</a:t>
            </a:r>
            <a:r>
              <a:rPr lang="ru-RU" sz="20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»: 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None/>
            </a:pPr>
            <a:endParaRPr lang="ru-RU" sz="20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5600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3"/>
            <a:ext cx="663219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2204864"/>
            <a:ext cx="7632848" cy="367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58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8936995"/>
              </p:ext>
            </p:extLst>
          </p:nvPr>
        </p:nvGraphicFramePr>
        <p:xfrm>
          <a:off x="752236" y="1404028"/>
          <a:ext cx="7935247" cy="4921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0552"/>
                <a:gridCol w="5234695"/>
              </a:tblGrid>
              <a:tr h="6027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методические пособия и программы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ООП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737" marR="6673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Дополнительные программы к ООП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737" marR="6673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7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Ушакова О.С. «Программа развитие речи дошкольников»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737" marR="6673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Варенцова Н.С. «Обучение дошкольников грамоте»</a:t>
                      </a:r>
                      <a:endParaRPr lang="ru-RU" sz="11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737" marR="6673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27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Ушакова О.С. «Ознакомление дошкольников с художественной литературой и развитие речи»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737" marR="6673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Хамидулина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Р.М. «Обучение грамоте»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737" marR="6673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30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Журова Л.Е., Эльконина Д.Б., Дурова Н.В. «Обучение грамоте»</a:t>
                      </a:r>
                      <a:endParaRPr lang="ru-RU" sz="11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737" marR="6673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Ткаченко Т.А. «Формирование описательной речи у дошкольников 5-7 лет»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737" marR="6673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7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Гербова В.В. «Развитие речи в детском саду (2-7 лет)»</a:t>
                      </a:r>
                      <a:endParaRPr lang="ru-RU" sz="11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737" marR="6673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Гризик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Т.И. «Развитие речи и подготовка к обучению грамоте»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737" marR="6673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7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737" marR="6673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Полякевич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Ю.В. «Формирование коммуникативных навыков у детей 3-7 лет. Модели комплексных занятий»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737" marR="6673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8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737" marR="6673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Лиманская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О.Н. «Конспекты логопедических занятий в старшей группе»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737" marR="6673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6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737" marR="6673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Воробьева Т.А. «Составляем рассказ по серии сюжетных картинок»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737" marR="6673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5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737" marR="6673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Акименко В.М «Исправление звукопроизношения у дошкольников»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737" marR="6673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7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737" marR="6673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Марцинкевич Г.Ф. «Обучение грамоте детей дошкольного возраста»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737" marR="6673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3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737" marR="6673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Карпухина Н.А. «Чтение художественной литературы в первой младшей группе»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737" marR="6673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9552" y="249564"/>
            <a:ext cx="78488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Программное обеспечение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образовательной области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«РЕЧЕВОЕ РАЗВИТИЕ»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71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836712"/>
            <a:ext cx="8085584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      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ФГОС ДО основная образовательная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на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развития ребенка, открывающих возможности для его позитивной социализации, его личностного развития, развития инициативы и творческих способностей на основе сотрудничества с взрослыми и сверстниками и соответствующим возрасту видам деятельности;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создание развивающей образовательной среды, которая представляет собой систему условий социализации и индивидуализации детей.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образовательная программа реализуется в течение всего времени пребывания детей в дошкольной организации.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6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762039"/>
            <a:ext cx="7056785" cy="536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52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60648"/>
            <a:ext cx="7355160" cy="5865515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Направления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художественно – эстетического развития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согласно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ФГОС ДО: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buSzPts val="1400"/>
              <a:buFont typeface="Symbol"/>
              <a:buChar char="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Рисование                       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buSzPts val="1400"/>
              <a:buFont typeface="Symbol"/>
              <a:buChar char="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Лепка</a:t>
            </a:r>
          </a:p>
          <a:p>
            <a:pPr lvl="0">
              <a:buSzPts val="1400"/>
              <a:buFont typeface="Symbol"/>
              <a:buChar char="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Аппликация</a:t>
            </a:r>
          </a:p>
          <a:p>
            <a:pPr lvl="0">
              <a:buSzPts val="1400"/>
              <a:buFont typeface="Symbol"/>
              <a:buChar char="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Художественный ручной труд </a:t>
            </a:r>
          </a:p>
          <a:p>
            <a:pPr lvl="0">
              <a:buSzPts val="1400"/>
              <a:buFont typeface="Symbol"/>
              <a:buChar char="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Творческое конструирование</a:t>
            </a:r>
          </a:p>
          <a:p>
            <a:pPr lvl="0">
              <a:buSzPts val="1400"/>
              <a:buFont typeface="Symbol"/>
              <a:buChar char="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Музыкальное развитие</a:t>
            </a:r>
          </a:p>
          <a:p>
            <a:pPr lvl="0">
              <a:buSzPts val="1400"/>
              <a:buFont typeface="Symbol"/>
              <a:buChar char="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Дизайн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14300" indent="0"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В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ДОУ создана развивающая предметно- пространственная среда обеспечивающая развитие творческой активности детей: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buSzPts val="1400"/>
              <a:buFont typeface="Symbol"/>
              <a:buChar char="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Музыкальный зал</a:t>
            </a:r>
          </a:p>
          <a:p>
            <a:pPr lvl="0">
              <a:buSzPts val="1400"/>
              <a:buFont typeface="Symbol"/>
              <a:buChar char="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Изостудия </a:t>
            </a:r>
          </a:p>
          <a:p>
            <a:pPr lvl="0">
              <a:buSzPts val="1400"/>
              <a:buFont typeface="Symbol"/>
              <a:buChar char="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Галерея изобразительного творчества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12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188640"/>
            <a:ext cx="6840760" cy="619268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6200" b="1" dirty="0" smtClean="0">
                <a:latin typeface="Times New Roman"/>
                <a:ea typeface="Calibri"/>
                <a:cs typeface="Times New Roman"/>
              </a:rPr>
              <a:t>   </a:t>
            </a:r>
            <a:r>
              <a:rPr lang="ru-RU" sz="62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Формы </a:t>
            </a:r>
            <a:r>
              <a:rPr lang="ru-RU" sz="62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музыкальной деятельности:</a:t>
            </a:r>
            <a:endParaRPr lang="ru-RU" sz="62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lvl="0">
              <a:lnSpc>
                <a:spcPct val="120000"/>
              </a:lnSpc>
              <a:buFont typeface="Symbol"/>
              <a:buChar char=""/>
            </a:pPr>
            <a:r>
              <a:rPr lang="ru-RU" sz="64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Слушание музыки</a:t>
            </a:r>
            <a:endParaRPr lang="ru-RU" sz="6400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lvl="0">
              <a:lnSpc>
                <a:spcPct val="120000"/>
              </a:lnSpc>
              <a:buFont typeface="Symbol"/>
              <a:buChar char=""/>
            </a:pPr>
            <a:r>
              <a:rPr lang="ru-RU" sz="64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Экспериментирование </a:t>
            </a:r>
            <a:r>
              <a:rPr lang="ru-RU" sz="64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со звуками</a:t>
            </a:r>
            <a:endParaRPr lang="ru-RU" sz="64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lvl="0">
              <a:lnSpc>
                <a:spcPct val="120000"/>
              </a:lnSpc>
              <a:buFont typeface="Symbol"/>
              <a:buChar char=""/>
            </a:pPr>
            <a:r>
              <a:rPr lang="ru-RU" sz="64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Музыкально - дидактическая игра</a:t>
            </a:r>
            <a:endParaRPr lang="ru-RU" sz="6400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lvl="0">
              <a:lnSpc>
                <a:spcPct val="120000"/>
              </a:lnSpc>
              <a:buFont typeface="Symbol"/>
              <a:buChar char=""/>
            </a:pPr>
            <a:r>
              <a:rPr lang="ru-RU" sz="64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Оркестр</a:t>
            </a:r>
            <a:endParaRPr lang="ru-RU" sz="64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lvl="0">
              <a:lnSpc>
                <a:spcPct val="120000"/>
              </a:lnSpc>
              <a:buFont typeface="Symbol"/>
              <a:buChar char=""/>
            </a:pPr>
            <a:r>
              <a:rPr lang="ru-RU" sz="64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Разучивание танцев</a:t>
            </a:r>
            <a:endParaRPr lang="ru-RU" sz="64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lvl="0">
              <a:lnSpc>
                <a:spcPct val="120000"/>
              </a:lnSpc>
              <a:buFont typeface="Symbol"/>
              <a:buChar char=""/>
            </a:pPr>
            <a:r>
              <a:rPr lang="ru-RU" sz="64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Пение, </a:t>
            </a:r>
            <a:r>
              <a:rPr lang="ru-RU" sz="6400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попевка</a:t>
            </a:r>
            <a:r>
              <a:rPr lang="ru-RU" sz="64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z="6400" dirty="0" err="1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распевка</a:t>
            </a:r>
            <a:endParaRPr lang="ru-RU" sz="64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lvl="0">
              <a:lnSpc>
                <a:spcPct val="120000"/>
              </a:lnSpc>
              <a:buFont typeface="Symbol"/>
              <a:buChar char=""/>
            </a:pPr>
            <a:r>
              <a:rPr lang="ru-RU" sz="64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Импровизация</a:t>
            </a:r>
            <a:endParaRPr lang="ru-RU" sz="6400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lvl="0">
              <a:lnSpc>
                <a:spcPct val="120000"/>
              </a:lnSpc>
              <a:buFont typeface="Symbol"/>
              <a:buChar char=""/>
            </a:pPr>
            <a:r>
              <a:rPr lang="ru-RU" sz="64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Пластический этюд</a:t>
            </a:r>
            <a:endParaRPr lang="ru-RU" sz="6400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lvl="0">
              <a:lnSpc>
                <a:spcPct val="120000"/>
              </a:lnSpc>
              <a:buFont typeface="Symbol"/>
              <a:buChar char=""/>
            </a:pPr>
            <a:r>
              <a:rPr lang="ru-RU" sz="64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Творческое задание</a:t>
            </a:r>
            <a:endParaRPr lang="ru-RU" sz="6400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lvl="0">
              <a:lnSpc>
                <a:spcPct val="120000"/>
              </a:lnSpc>
              <a:buFont typeface="Symbol"/>
              <a:buChar char=""/>
            </a:pPr>
            <a:r>
              <a:rPr lang="ru-RU" sz="64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Музыкальная сюжетная игра</a:t>
            </a:r>
            <a:endParaRPr lang="ru-RU" sz="6400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lvl="0">
              <a:lnSpc>
                <a:spcPct val="120000"/>
              </a:lnSpc>
              <a:buFont typeface="Symbol"/>
              <a:buChar char=""/>
            </a:pPr>
            <a:r>
              <a:rPr lang="ru-RU" sz="64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Концерт</a:t>
            </a:r>
            <a:endParaRPr lang="ru-RU" sz="6400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lvl="0">
              <a:lnSpc>
                <a:spcPct val="120000"/>
              </a:lnSpc>
              <a:buFont typeface="Symbol"/>
              <a:buChar char=""/>
            </a:pPr>
            <a:r>
              <a:rPr lang="ru-RU" sz="64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Музыкальная подвижная игра</a:t>
            </a:r>
            <a:endParaRPr lang="ru-RU" sz="6400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62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       </a:t>
            </a:r>
            <a:r>
              <a:rPr lang="ru-RU" sz="62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Формы образовательной деятельности по художественному конструированию:</a:t>
            </a:r>
            <a:endParaRPr lang="ru-RU" sz="6200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lvl="0">
              <a:lnSpc>
                <a:spcPct val="120000"/>
              </a:lnSpc>
              <a:buFont typeface="Symbol"/>
              <a:buChar char=""/>
            </a:pPr>
            <a:r>
              <a:rPr lang="ru-RU" sz="64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Рассматривание </a:t>
            </a:r>
            <a:r>
              <a:rPr lang="ru-RU" sz="64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объекта </a:t>
            </a:r>
            <a:endParaRPr lang="ru-RU" sz="64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lvl="0">
              <a:lnSpc>
                <a:spcPct val="120000"/>
              </a:lnSpc>
              <a:buFont typeface="Symbol"/>
              <a:buChar char=""/>
            </a:pPr>
            <a:r>
              <a:rPr lang="ru-RU" sz="64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Конструирование по образцу, условия, теме, замыслу</a:t>
            </a:r>
            <a:endParaRPr lang="ru-RU" sz="64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lvl="0">
              <a:lnSpc>
                <a:spcPct val="120000"/>
              </a:lnSpc>
              <a:buFont typeface="Symbol"/>
              <a:buChar char=""/>
            </a:pPr>
            <a:r>
              <a:rPr lang="ru-RU" sz="64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Конструирование по чертежам и схемам</a:t>
            </a:r>
            <a:endParaRPr lang="ru-RU" sz="64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lvl="0">
              <a:lnSpc>
                <a:spcPct val="120000"/>
              </a:lnSpc>
              <a:buFont typeface="Symbol"/>
              <a:buChar char=""/>
            </a:pPr>
            <a:r>
              <a:rPr lang="ru-RU" sz="64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Конструирование из песка</a:t>
            </a:r>
            <a:endParaRPr lang="ru-RU" sz="64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lvl="0">
              <a:lnSpc>
                <a:spcPct val="120000"/>
              </a:lnSpc>
              <a:buFont typeface="Symbol"/>
              <a:buChar char=""/>
            </a:pPr>
            <a:r>
              <a:rPr lang="ru-RU" sz="64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Строительная игра</a:t>
            </a:r>
            <a:endParaRPr lang="ru-RU" sz="64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>
              <a:lnSpc>
                <a:spcPct val="120000"/>
              </a:lnSpc>
            </a:pP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4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9653255"/>
              </p:ext>
            </p:extLst>
          </p:nvPr>
        </p:nvGraphicFramePr>
        <p:xfrm>
          <a:off x="681014" y="1628800"/>
          <a:ext cx="8006202" cy="4752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6057"/>
                <a:gridCol w="92856"/>
                <a:gridCol w="5597289"/>
              </a:tblGrid>
              <a:tr h="67893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Основные методические пособия и программы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 к ООП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effectLst/>
                        </a:rPr>
                        <a:t>Дополнительные программы к ООП</a:t>
                      </a:r>
                      <a:endParaRPr lang="ru-RU" sz="11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7893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Комарова Т.С. « Изобразительная деятельность в детском саду (3-7 лет)».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Гончарова О.В. программа «Театральная палитра».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262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2"/>
                          </a:solidFill>
                          <a:effectLst/>
                        </a:rPr>
                        <a:t>Куцакова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 Л.В. « Конструирование из строительного материала».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Лыкова И.А. программа «Цветные ладошки».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262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Комарова Т.С. «Детское художественное творчество».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Князева О.Л. программа «Приобщение детей к истокам русской народной культуры.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0524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effectLst/>
                        </a:rPr>
                        <a:t>Комарова Т.С. Зацепина М.Б. «Интеграция в системе воспитательно образовательной работы детского сада»</a:t>
                      </a:r>
                      <a:endParaRPr lang="ru-RU" sz="11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2"/>
                          </a:solidFill>
                          <a:effectLst/>
                        </a:rPr>
                        <a:t>Радынова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 О. программа « Музыкальные шедевры». 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262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effectLst/>
                        </a:rPr>
                        <a:t>Соломенникова О.А. программа «Радость творчества».</a:t>
                      </a:r>
                      <a:endParaRPr lang="ru-RU" sz="11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2"/>
                          </a:solidFill>
                          <a:effectLst/>
                        </a:rPr>
                        <a:t>Цквитария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 Т.А. «Нетрадиционные техники рисования»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effectLst/>
                        </a:rPr>
                        <a:t>Каплунова И., Новоскольцева И. программа «Ладушки». </a:t>
                      </a:r>
                      <a:endParaRPr lang="ru-RU" sz="11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8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effectLst/>
                        </a:rPr>
                        <a:t>Соломенникова О.А. «Ознакомление детей с народным искусством».</a:t>
                      </a:r>
                      <a:endParaRPr lang="ru-RU" sz="11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544424"/>
            <a:ext cx="82912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Программное обеспечение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образовательной области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«ХУДОЖЕСТВЕННО – ЭСТЕТИЧЕСКОЕ РАЗВИТИЕ»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10" y="764704"/>
            <a:ext cx="7182921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45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620688"/>
            <a:ext cx="7715200" cy="5505475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800" b="1" dirty="0" smtClean="0">
                <a:latin typeface="Times New Roman"/>
                <a:ea typeface="Calibri"/>
                <a:cs typeface="Times New Roman"/>
              </a:rPr>
              <a:t>          </a:t>
            </a:r>
            <a:r>
              <a:rPr lang="ru-RU" sz="50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Направления </a:t>
            </a:r>
            <a:r>
              <a:rPr lang="ru-RU" sz="50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физического развития согласно ФГОС ДО:</a:t>
            </a:r>
            <a:endParaRPr lang="ru-RU" sz="50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buFont typeface="Symbol"/>
              <a:buChar char=""/>
            </a:pPr>
            <a:r>
              <a:rPr lang="ru-RU" sz="40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Двигательный опыт</a:t>
            </a:r>
            <a:endParaRPr lang="ru-RU" sz="40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buFont typeface="Symbol"/>
              <a:buChar char=""/>
            </a:pPr>
            <a:r>
              <a:rPr lang="ru-RU" sz="40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Формирование </a:t>
            </a:r>
            <a:r>
              <a:rPr lang="ru-RU" sz="4000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опорно</a:t>
            </a:r>
            <a:r>
              <a:rPr lang="ru-RU" sz="40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- двигательной  системы организма, равновесие, координация движения, развитие крупной и мелкой моторики рук</a:t>
            </a:r>
            <a:endParaRPr lang="ru-RU" sz="40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buFont typeface="Symbol"/>
              <a:buChar char=""/>
            </a:pPr>
            <a:r>
              <a:rPr lang="ru-RU" sz="40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Выполнение основных движений: ходьба, бег, прыжки, повороты.</a:t>
            </a:r>
            <a:endParaRPr lang="ru-RU" sz="40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buFont typeface="Symbol"/>
              <a:buChar char=""/>
            </a:pPr>
            <a:r>
              <a:rPr lang="ru-RU" sz="40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Формирование представлений о некоторых видах спорта </a:t>
            </a:r>
            <a:endParaRPr lang="ru-RU" sz="40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buFont typeface="Symbol"/>
              <a:buChar char=""/>
            </a:pPr>
            <a:r>
              <a:rPr lang="ru-RU" sz="40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Овладение элементарными нормами и правилами здорового образа </a:t>
            </a:r>
            <a:r>
              <a:rPr lang="ru-RU" sz="40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жизни</a:t>
            </a:r>
            <a:endParaRPr lang="ru-RU" sz="4000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ru-RU" sz="38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38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11430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50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   В </a:t>
            </a:r>
            <a:r>
              <a:rPr lang="ru-RU" sz="50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ДОУ создана развивающая предметно пространственная среда, которая гарантирует: </a:t>
            </a:r>
            <a:endParaRPr lang="ru-RU" sz="50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buFont typeface="Symbol"/>
              <a:buChar char=""/>
            </a:pPr>
            <a:r>
              <a:rPr lang="ru-RU" sz="40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Охрану физического здоровья детей </a:t>
            </a:r>
            <a:endParaRPr lang="ru-RU" sz="40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buFont typeface="Symbol"/>
              <a:buChar char=""/>
            </a:pPr>
            <a:r>
              <a:rPr lang="ru-RU" sz="40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Охрану психического здоровья детей</a:t>
            </a:r>
            <a:endParaRPr lang="ru-RU" sz="40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buFont typeface="Symbol"/>
              <a:buChar char=""/>
            </a:pPr>
            <a:r>
              <a:rPr lang="ru-RU" sz="40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Укрепление физического здоровья детей</a:t>
            </a:r>
            <a:endParaRPr lang="ru-RU" sz="40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40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Укрепление психического здоровья детей</a:t>
            </a:r>
            <a:endParaRPr lang="ru-RU" sz="4000" dirty="0">
              <a:solidFill>
                <a:schemeClr val="tx2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67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691" y="145134"/>
            <a:ext cx="8229600" cy="5937523"/>
          </a:xfrm>
        </p:spPr>
        <p:txBody>
          <a:bodyPr/>
          <a:lstStyle/>
          <a:p>
            <a:pPr marL="11430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Формы </a:t>
            </a:r>
            <a:r>
              <a:rPr lang="ru-RU" sz="2000" b="1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образовательной деятельности: </a:t>
            </a:r>
            <a:endParaRPr lang="ru-RU" sz="2000" dirty="0" smtClean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09" y="777857"/>
            <a:ext cx="8410859" cy="435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76373"/>
            <a:ext cx="7341863" cy="290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65903"/>
            <a:ext cx="9013057" cy="212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23928" y="777857"/>
            <a:ext cx="5046775" cy="23360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03829" y="3594968"/>
            <a:ext cx="5939389" cy="31095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69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621978"/>
              </p:ext>
            </p:extLst>
          </p:nvPr>
        </p:nvGraphicFramePr>
        <p:xfrm>
          <a:off x="611560" y="1916832"/>
          <a:ext cx="8229600" cy="33019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2368"/>
                <a:gridCol w="5487232"/>
              </a:tblGrid>
              <a:tr h="820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методические пособия и программы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ООП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420" marR="6742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Дополнительные программы к ООП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420" marR="6742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20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Пензулаева Е.И. «Физическая культура в детском саду для всех возрастных групп»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420" marR="6742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Воронова Е.К. «Формирование двигательной активности детей 5-7 лет. Игры-эстафеты»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420" marR="6742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6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Пензулаева В.И. «Оздоровительная гимнастика»</a:t>
                      </a:r>
                      <a:endParaRPr lang="ru-RU" sz="11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420" marR="6742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Подольская Е.И. «</a:t>
                      </a:r>
                      <a:r>
                        <a:rPr lang="ru-RU" sz="120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Кинезиологическая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дыхательная гимнастики, комплексы утренних зарядок»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420" marR="6742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67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Степаненкова Э.Я. «Сборник подвижных игр»</a:t>
                      </a:r>
                      <a:endParaRPr lang="ru-RU" sz="11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420" marR="6742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Гулидова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Т.В. «Взаимодействие детского сада и семьи физкультурно-оздоровительной деятельности дошкольников»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420" marR="6742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6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420" marR="6742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Стефанович И.А. программа «Взаимодействие педагогов и родителей в реализации физического развития детей 3-7 лет»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420" marR="6742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55576" y="407001"/>
            <a:ext cx="7776864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Программное обеспечение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образовательной области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«ФИЗИЧЕСКОЕ РАЗВИТИЕ»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68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05272"/>
            <a:ext cx="8003232" cy="6552728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Взаимодействие детского сада с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семьей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</a:t>
            </a: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Цель 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создание условий для формирования ответственных взаимоотношений с семьями воспитанников и развития 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компетентностей родителей  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 способности разрешать разные типы педагогических ситуаций, связанных с воспитанием ребенка).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Одним 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из основных принципов дошкольного образования закрепленных в ФГОС ДО, является 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сотрудничество с </a:t>
            </a: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семьей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</a:t>
            </a: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Сотрудничество 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это общение «на равных», где никому не принадлежит привилегия указывать, контролировать, оценивать.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Чтобы 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сделать дошкольное учреждение открытым необходимо 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вовлекать 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родителей в образовательный процесс дошкольного 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учреждения</a:t>
            </a:r>
            <a:endParaRPr lang="ru-RU" sz="1800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</a:t>
            </a:r>
            <a:endParaRPr lang="ru-RU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02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548680"/>
            <a:ext cx="7211144" cy="5577483"/>
          </a:xfrm>
        </p:spPr>
        <p:txBody>
          <a:bodyPr/>
          <a:lstStyle/>
          <a:p>
            <a:pPr marL="0" lvl="0" indent="0">
              <a:spcAft>
                <a:spcPts val="1000"/>
              </a:spcAft>
              <a:buNone/>
            </a:pPr>
            <a:r>
              <a:rPr lang="ru-RU" sz="2000" b="1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Формы сотрудничества ДОУ и семьи по повышению педагогической компетентности родителей</a:t>
            </a:r>
            <a:endParaRPr lang="ru-RU" sz="2000" dirty="0">
              <a:solidFill>
                <a:srgbClr val="1F497D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buFont typeface="Symbol"/>
              <a:buChar char=""/>
            </a:pPr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Анкетирование                                                                 </a:t>
            </a:r>
          </a:p>
          <a:p>
            <a:pPr lvl="0">
              <a:buFont typeface="Symbol"/>
              <a:buChar char=""/>
            </a:pPr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Родительские собрания</a:t>
            </a:r>
          </a:p>
          <a:p>
            <a:pPr lvl="0">
              <a:buFont typeface="Symbol"/>
              <a:buChar char=""/>
            </a:pPr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Консультации</a:t>
            </a:r>
          </a:p>
          <a:p>
            <a:pPr lvl="0">
              <a:buFont typeface="Symbol"/>
              <a:buChar char=""/>
            </a:pPr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Круглые столы</a:t>
            </a:r>
          </a:p>
          <a:p>
            <a:pPr lvl="0">
              <a:buFont typeface="Symbol"/>
              <a:buChar char=""/>
            </a:pPr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Семинары практикумы</a:t>
            </a:r>
          </a:p>
          <a:p>
            <a:pPr lvl="0">
              <a:buFont typeface="Symbol"/>
              <a:buChar char=""/>
            </a:pPr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Лектории</a:t>
            </a:r>
          </a:p>
          <a:p>
            <a:pPr lvl="0">
              <a:buFont typeface="Symbol"/>
              <a:buChar char=""/>
            </a:pPr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Дни открытых дверей</a:t>
            </a:r>
          </a:p>
          <a:p>
            <a:pPr lvl="0">
              <a:buFont typeface="Symbol"/>
              <a:buChar char=""/>
            </a:pPr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Проектная деятельность</a:t>
            </a:r>
          </a:p>
          <a:p>
            <a:pPr lvl="0">
              <a:buFont typeface="Symbol"/>
              <a:buChar char=""/>
            </a:pPr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Семейные педагогические гостиные </a:t>
            </a:r>
          </a:p>
          <a:p>
            <a:pPr lvl="0">
              <a:buFont typeface="Symbol"/>
              <a:buChar char=""/>
            </a:pPr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Конкурсы и выставки </a:t>
            </a:r>
          </a:p>
          <a:p>
            <a:pPr lvl="0">
              <a:spcAft>
                <a:spcPts val="1000"/>
              </a:spcAft>
              <a:buFont typeface="Symbol"/>
              <a:buChar char=""/>
            </a:pPr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Совместные праздники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13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8075240" cy="576064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9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</a:t>
            </a:r>
            <a:r>
              <a:rPr lang="ru-RU" sz="3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КОНТИНГЕНТА </a:t>
            </a:r>
            <a:r>
              <a:rPr lang="ru-RU" sz="31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endParaRPr lang="ru-RU" sz="31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31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ГДС «АЛЕНУШКА</a:t>
            </a:r>
            <a:r>
              <a:rPr lang="ru-RU" sz="3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endParaRPr lang="ru-RU" sz="3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дошкольного образования предусмотрена для детей в возрасте от 2 мес. до 8 лет, учтены возможности освоения программы детьми с ОВЗ по зрению, слуху, с нарушением опорно-двигательного аппарата</a:t>
            </a:r>
            <a:r>
              <a:rPr lang="ru-RU" sz="2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 </a:t>
            </a:r>
            <a:r>
              <a:rPr lang="ru-RU" sz="2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функционируют </a:t>
            </a:r>
            <a:r>
              <a:rPr lang="ru-RU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групп общеразвивающей </a:t>
            </a:r>
            <a:r>
              <a:rPr lang="ru-RU" sz="2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направленности</a:t>
            </a:r>
            <a:r>
              <a:rPr lang="ru-RU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вторая </a:t>
            </a:r>
            <a:r>
              <a:rPr lang="ru-RU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раннего возраста – с 2до 3 лет;</a:t>
            </a:r>
          </a:p>
          <a:p>
            <a:r>
              <a:rPr lang="ru-RU" sz="2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младшая группа – с 3 до 4 лет;</a:t>
            </a:r>
          </a:p>
          <a:p>
            <a:r>
              <a:rPr lang="ru-RU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средняя группа – с 4 до 5 лет;</a:t>
            </a:r>
          </a:p>
          <a:p>
            <a:r>
              <a:rPr lang="ru-RU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старшая группа – с 5 до 6 лет;</a:t>
            </a:r>
          </a:p>
          <a:p>
            <a:r>
              <a:rPr lang="ru-RU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подготовительная к школе группа – с 6 до 7 лет;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общеразвивающей направленности могут включаться как воспитанники одного, так и разных возрастов (разновозрастная группа)</a:t>
            </a:r>
          </a:p>
          <a:p>
            <a:pPr marL="0" indent="0">
              <a:buNone/>
            </a:pPr>
            <a:r>
              <a:rPr lang="ru-RU" sz="290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515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648072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spcAft>
                <a:spcPts val="1000"/>
              </a:spcAft>
              <a:buNone/>
            </a:pPr>
            <a:r>
              <a:rPr lang="ru-RU" sz="64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Требования ФГОС ДО</a:t>
            </a:r>
            <a:endParaRPr lang="ru-RU" sz="64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0" indent="0" algn="ctr">
              <a:lnSpc>
                <a:spcPct val="120000"/>
              </a:lnSpc>
              <a:spcAft>
                <a:spcPts val="1000"/>
              </a:spcAft>
              <a:buNone/>
            </a:pPr>
            <a:r>
              <a:rPr lang="ru-RU" sz="64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к содержанию и организационным аспектам взаимодействия с </a:t>
            </a:r>
            <a:r>
              <a:rPr lang="ru-RU" sz="64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семьей</a:t>
            </a:r>
            <a:endParaRPr lang="ru-RU" sz="4300" dirty="0">
              <a:solidFill>
                <a:schemeClr val="tx2"/>
              </a:solidFill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ru-RU" sz="52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Стандарт </a:t>
            </a:r>
            <a:r>
              <a:rPr lang="ru-RU" sz="52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закрепляет принцип личностно – развивающего и гуманистического характера взаимодействия </a:t>
            </a:r>
            <a:r>
              <a:rPr lang="ru-RU" sz="52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взрослых ( </a:t>
            </a:r>
            <a:r>
              <a:rPr lang="ru-RU" sz="52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родителей), педагогических работников и детей.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ru-RU" sz="52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Одним из основных принципов дошкольного образования, закрепленных в Стандарте, является </a:t>
            </a:r>
            <a:r>
              <a:rPr lang="ru-RU" sz="5200" b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сотрудничество с семьей.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ru-RU" sz="52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Стандарт направлен на решение задач, среди которых обеспечение психолого- педагогической поддержки семьи и повышение компетентности родителей в вопросах развития и образования, охраны и укрепления здоровья детей.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ru-RU" sz="52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Стандарт является основой для оказания помощи родителям в воспитании детей, в охране и укреплении их физического и психического здоровья, в развитии индивидуальных способностей, в необходимой коррекции нарушений их развития.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ru-RU" sz="52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Стандарт предусматривает дополнительный раздел Программы – ее краткую презентацию, которая должна быть ориентирована на родителей.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ru-RU" sz="52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Для успешной реализации Программы должны быть обеспечены психолого-педагогические условия: поддержка родителей в воспитании детей, вовлечение семей непосредственно в образовательную деятельность.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ru-RU" sz="52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соответствии со Стандартом условия, необходимые для создания ситуации развития детей предполагают взаимодействие с родителями по вопросам: образования ребенка, непосредственного вовлечения их в образовательную деятельность посредством создания образовательных проектов совместно с семьей на основе выявления потребностей и поддержки образовательных инициатив семьи.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ru-RU" sz="52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Необходимо создавать возможности для предоставления информации о Программе семье и всем заинтересованным лицам, вовлеченным в образовательную деятельность, обсуждения с родителями детей вопросов, связанных с реализацией Программы.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2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Требования Стандарта к результатам освоения основной образовательной программы  дошкольного образования являются ориентирами для взаимодействия с семьями, информирования родителей относительно целей дошкольного образования, общих для всего образовательного пространства Российской Федерации.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91309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640960" cy="6336704"/>
          </a:xfrm>
        </p:spPr>
        <p:txBody>
          <a:bodyPr>
            <a:noAutofit/>
          </a:bodyPr>
          <a:lstStyle/>
          <a:p>
            <a:pPr marL="0" indent="0" algn="ctr">
              <a:spcAft>
                <a:spcPts val="1000"/>
              </a:spcAft>
              <a:buNone/>
            </a:pP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Сегодня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происходит существенная трансформация взаимодействия педагогов и  родителей: </a:t>
            </a:r>
          </a:p>
          <a:p>
            <a:pPr marL="0" indent="0" algn="ctr">
              <a:spcAft>
                <a:spcPts val="1000"/>
              </a:spcAft>
              <a:buNone/>
            </a:pP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его  сущности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содержания и форм.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ru-RU" sz="13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Сущность взаимодействия раскрывается в трех плоскостях, обозначенных нормативными правовыми актами: </a:t>
            </a:r>
          </a:p>
          <a:p>
            <a:r>
              <a:rPr lang="ru-RU" sz="1300" b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участие в управлении образовательной организации</a:t>
            </a:r>
          </a:p>
          <a:p>
            <a:r>
              <a:rPr lang="ru-RU" sz="1300" b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вовлеченность в образовательный процесс</a:t>
            </a:r>
          </a:p>
          <a:p>
            <a:r>
              <a:rPr lang="ru-RU" sz="1300" b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совместное выстраивание индивидуальной траектории развития ребенка </a:t>
            </a:r>
            <a:endParaRPr lang="ru-RU" sz="1300" b="1" dirty="0" smtClean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300" b="1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14300" indent="0">
              <a:spcAft>
                <a:spcPts val="0"/>
              </a:spcAft>
              <a:buNone/>
            </a:pPr>
            <a:r>
              <a:rPr lang="ru-RU" sz="13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В связи с этим от каждой стороны требуется личная заинтересованность и понимание результативности своей части партнерства.</a:t>
            </a:r>
          </a:p>
          <a:p>
            <a:pPr marL="114300" indent="0">
              <a:spcAft>
                <a:spcPts val="0"/>
              </a:spcAft>
              <a:buNone/>
            </a:pPr>
            <a:r>
              <a:rPr lang="ru-RU" sz="13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Педагог, прежде всего профессионал, способный грамотно и эффективно оказать помощь родителям в формировании родительской компетентности. </a:t>
            </a:r>
          </a:p>
          <a:p>
            <a:pPr marL="114300" indent="0">
              <a:spcAft>
                <a:spcPts val="0"/>
              </a:spcAft>
              <a:buNone/>
            </a:pPr>
            <a:r>
              <a:rPr lang="ru-RU" sz="13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Родительская компетентность – это готовность и способность родителей выполнять свои родительские функции. По мере роста и развития ребенка на первый план начинает выходить социальная компетентность. Это и культура воспитания в семье, и традиции воспитания, передающиеся от поколения к поколению, стереотипы, привычки поведения и духовно нравственные традиции общества.</a:t>
            </a:r>
          </a:p>
          <a:p>
            <a:pPr marL="114300" indent="0">
              <a:spcAft>
                <a:spcPts val="0"/>
              </a:spcAft>
              <a:buNone/>
            </a:pPr>
            <a:r>
              <a:rPr lang="ru-RU" sz="13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Родительская компетентность представляет собой совокупность содержательного, деятельностного и эмоционально - личностного компонентов. То есть можно говорить о сочетании знаний, чувств  и действий. Современные родители грамотные люди, имеющие среднее и высшее образование, свободно погружающиеся в мир Интернета для получения информации, касающееся развития, воспитания и образования детей. Тем не менее, педагоги отмечают существенное ослабление воспитательного потенциала семьи, разобщенность и холодность детско-родительских отношений, деформацию социализирующего влияния семьи.</a:t>
            </a:r>
          </a:p>
          <a:p>
            <a:pPr marL="114300" indent="0">
              <a:spcAft>
                <a:spcPts val="0"/>
              </a:spcAft>
              <a:buNone/>
            </a:pPr>
            <a:r>
              <a:rPr lang="ru-RU" sz="13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Помощь педагога в формировании родительской компетентности неоценима.</a:t>
            </a:r>
          </a:p>
          <a:p>
            <a:pPr marL="114300" indent="0">
              <a:spcAft>
                <a:spcPts val="0"/>
              </a:spcAft>
              <a:buNone/>
            </a:pPr>
            <a:r>
              <a:rPr lang="ru-RU" sz="1300" u="sng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 этом прямая помощь в качестве научения неприемлема. </a:t>
            </a:r>
            <a:r>
              <a:rPr lang="ru-RU" sz="13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Сегодня следует говорить о взаимодействии, основными принципами которого являются: взаимоуважение, </a:t>
            </a:r>
            <a:r>
              <a:rPr lang="ru-RU" sz="13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взаимодополнение</a:t>
            </a:r>
            <a:r>
              <a:rPr lang="ru-RU" sz="13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диалог, единство целей, координация усилий, сотворчество в воспитании.</a:t>
            </a:r>
          </a:p>
          <a:p>
            <a:pPr marL="114300" indent="0">
              <a:spcAft>
                <a:spcPts val="0"/>
              </a:spcAft>
              <a:buNone/>
            </a:pPr>
            <a:r>
              <a:rPr lang="ru-RU" sz="13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Педагог – профессионал. Он выступает инициатором взаимодействия, использует различные пути вовлечения родителей в жизнь ребенка в ДОУ.</a:t>
            </a:r>
          </a:p>
          <a:p>
            <a:pPr marL="114300" indent="0">
              <a:spcAft>
                <a:spcPts val="0"/>
              </a:spcAft>
              <a:buNone/>
            </a:pPr>
            <a:r>
              <a:rPr lang="ru-RU" sz="13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</a:p>
          <a:p>
            <a:pPr marL="114300" indent="0">
              <a:spcAft>
                <a:spcPts val="1000"/>
              </a:spcAft>
              <a:buNone/>
            </a:pPr>
            <a:r>
              <a:rPr lang="ru-RU" sz="13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sz="13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81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Образовательная деятельность в соответствии с  направлениями развития детей от 2 лет до школы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12776"/>
            <a:ext cx="7941568" cy="47419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педагогической работы с детьми 2-7 лет дается по образовательным областям: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Социально – коммуникативное развитие»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«Познавательное развитие»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«Речевое развитие» 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«Художественно - эстетическое развитие»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«Физическое развитие»</a:t>
            </a:r>
          </a:p>
          <a:p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Задачи психолого- педагогической работы по формированию физических, интеллектуальных и личностных качеств детей решаются </a:t>
            </a:r>
            <a:r>
              <a:rPr lang="ru-RU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интегрированно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ходе освоения всех образовательных областей наряду с задачами, отражающими специфику каждой образовательной области, с обязательным психологическим сопровождением.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34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</a:t>
            </a:r>
            <a:b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РАЗВИТИЯ ДЕТЕЙ</a:t>
            </a:r>
            <a:b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ГРУППА РАННЕГО ВОЗРАСТА ОТ 2 ДО 3 ЛЕТ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40768"/>
            <a:ext cx="7787208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Продолжает развиваться предметная деятельность. Предлагаемая взрослыми модель выступает в качестве объекта для подражания и образца, регулирующего активность ребенка.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Дети продолжают осваивать название окружающих предметов, выполняют словесные просьбы взрослых,  ориентируются в пределах ближайшего окружения.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Начинают понимать не только инструкцию, но и рассказ взрослых. Пытаются строить сложные предложения, в разговоре используют практически все части речи. Активный словарь достигает 1500-2500 слов. В этом возрасте у детей формируются новые виды деятельности: игра, рисование, конструирование. Широко используются действия с предметами заместителями.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Основной формой мышления является наглядно действенная.  Ее особенность заключается в том, что возникающие в жизни ребенка проблемные ситуации решаются путем реального действия с предметами. Для детей этого возраста характерно неосознанность мотивов, импульсивность и зависимость чувств и желаний от ситуации. Дети легко заражаются эмоциональным состоянием сверстников. Ранний возраст завершается кризисом трех лет, который сопровождается рядом отрицательных проявлений: негативизм, упрямство и др. Кризис может продолжаться от нескольких месяцев до двух лет. 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71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</a:t>
            </a:r>
            <a:br>
              <a:rPr lang="ru-RU" sz="20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РАЗВИТИЯ </a:t>
            </a:r>
            <a:r>
              <a:rPr lang="ru-RU" sz="20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br>
              <a:rPr lang="ru-RU" sz="20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МЛАДШАЯ ГРУППА ОТ 3-4 ЛЕТ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младшем возрасте развивается память и внимание. Дети могут запоминать три- четыре слова и пять – шесть названий предметов. Способны запомнить отрывки из любимых произведений. К концу младшего возраста дети могут воспринимать до пяти и более форм предметов и до семи и более цветов, способны дифференцировать предметы по величине, ориентироваться в пространстве группы детского сада.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Детям доступны простейшие виды аппликаций. Конструктивная деятельность ограничена возведением не сложных построек по образцу и по замыслу. Взаимоотношения детей обусловлены нормами и правилами. Наблюдаются устойчивые избирательные взаимоотношения.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Конфликты между детьми возникают преимущественно по поводу игрушек. Поведение ребенка еще ситуативно. 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77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</a:t>
            </a:r>
            <a:br>
              <a:rPr lang="ru-RU" sz="20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РАЗВИТИЯ </a:t>
            </a:r>
            <a:r>
              <a:rPr lang="ru-RU" sz="20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br>
              <a:rPr lang="ru-RU" sz="20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ГРУППА 4-5 ЛЕТ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844824"/>
            <a:ext cx="7632848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Начинает развиваться образное мышление. Дошкольники могут строить по схеме. Они оказываются способными назвать форму, на которую похож тот или иной предмет.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простых форм воссоздают сложные объекты. Способны упорядочить группы предметов по величине, цвету. Выделяют такие параметры, как высота, длина и ширина. Дети запоминают семь, восемь названия предметов. Начинает складываться произвольное запоминание: дети помнят поручения взрослых, могут выучит не большое стихотворение. Улучшается произношение звуков и дикции.      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Они удачно имитируют голоса животных, </a:t>
            </a:r>
            <a:r>
              <a:rPr lang="ru-RU" sz="16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интонацинно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выделяют речь персонажей, занимаются словотворчеством. Ведущим становиться познавательный мотив. У детей формируется потребность в уважении со стороны взрослого, для них оказывается чрезвычайно важной его похвала. Увеличивается устойчивость внимания. Ребенку оказывается доступной сосредоточенная деятельность в течение 15-20 минут.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Взаимоотношения со сверстниками характеризуются избирательностью. Начинают выделяться лидеры, появляется </a:t>
            </a:r>
            <a:r>
              <a:rPr lang="ru-RU" sz="16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конкурентность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соревновательность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5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</a:t>
            </a:r>
            <a:br>
              <a:rPr lang="ru-RU" sz="20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РАЗВИТИЯ </a:t>
            </a:r>
            <a:r>
              <a:rPr lang="ru-RU" sz="20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br>
              <a:rPr lang="ru-RU" sz="20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ГРУППА 5-6 ЛЕТ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84784"/>
            <a:ext cx="792088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Продолжает совершенствоваться  восприятие цвета, формы и величины. Они называют не только основные цвета и их оттенки, но и промежуточные цветовые оттенки, формы прямоугольников, овалов, треугольников. Воспринимают величину объектов, легко выстраивают в ряд – по возрастанию или убыванию – до десяти различных предметов.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Конструирование характеризуется умением анализировать условия, в которых протекает эта деятельность. Дети используют и называют различные детали деревянного конструктора. Конструктивная деятельность осуществляется на основе схемы по замыслу и по условиям. Действия детей в играх становятся разнообразными.     Рисунки приобретают сюжетный характер. Изображение человека становится более детализированным и пропорциональным. Развивается связная речь. Дети могут пересказывать, рассказывать по картинке, передавая не только главное, но и детали. Развивается умение обобщать. 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31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</a:t>
            </a:r>
            <a:br>
              <a:rPr lang="ru-RU" sz="20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РАЗВИТИЯ </a:t>
            </a:r>
            <a:r>
              <a:rPr lang="ru-RU" sz="20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br>
              <a:rPr lang="ru-RU" sz="20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К ШКОЛЕ ГРУППА 6-7 ЛЕТ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7931224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Продолжает развиваться внимание дошкольников. В некоторых видах деятельности время произвольного сосредоточения достигает 30 минут.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Развивается лексическая сторона речи.  Дети начинают употреблять обобщающие существительные, синонимы, антонимы, прилагательные и </a:t>
            </a:r>
            <a:r>
              <a:rPr lang="ru-RU" sz="16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Развивается диалогическая и монологическая речь.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Дети могут осваивать сложные формы сложения из листа бумаги и придумывать собственные, но этому их нужно специально обучать. Данный вид деятельности важен для углубления пространственных представлений. Усложняется конструирование из природного материала. Дошкольникам доступны целостные композиции по замыслу.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Совершенствуется конструирование из строительного материала. Строительство свободных построек осуществляется на основе зрительной ориентировки.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сюжетно – ролевых  играх дети начинаю осваивать сложные взаимодействия людей, отражающие значимые жизненные ситуации: свадьбу, рождение ребенка, болезнь, трудоустройство и </a:t>
            </a:r>
            <a:r>
              <a:rPr lang="ru-RU" sz="16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 концу дошкольного возраста осваивают формы позитивного общения с людьми . Формируется позиция школьника.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60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2716</Words>
  <Application>Microsoft Office PowerPoint</Application>
  <PresentationFormat>Экран (4:3)</PresentationFormat>
  <Paragraphs>279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КРАТКАЯ ПРЕЗЕНТАЦИЯ ОСНОВНОЙ ОБРАЗОВАТЕЛЬНОЙ ПРОГРАММЫ  ДОШКОЛЬНОГО ОБРАЗОВАНИЯ   МБ ДОУ ГДС «АЛЁНУШКА»   </vt:lpstr>
      <vt:lpstr>Презентация PowerPoint</vt:lpstr>
      <vt:lpstr>Презентация PowerPoint</vt:lpstr>
      <vt:lpstr>  Образовательная деятельность в соответствии с  направлениями развития детей от 2 лет до школы</vt:lpstr>
      <vt:lpstr>ВОЗРАСТНЫЕ  ОСОБЕННОСТИ РАЗВИТИЯ ДЕТЕЙ ВТОРАЯ ГРУППА РАННЕГО ВОЗРАСТА ОТ 2 ДО 3 ЛЕТ</vt:lpstr>
      <vt:lpstr>ВОЗРАСТНЫЕ  ОСОБЕННОСТИ РАЗВИТИЯ ДЕТЕЙ МЛАДШАЯ ГРУППА ОТ 3-4 ЛЕТ</vt:lpstr>
      <vt:lpstr>ВОЗРАСТНЫЕ  ОСОБЕННОСТИ РАЗВИТИЯ ДЕТЕЙ СРЕДНЯЯ ГРУППА 4-5 ЛЕТ</vt:lpstr>
      <vt:lpstr>ВОЗРАСТНЫЕ  ОСОБЕННОСТИ РАЗВИТИЯ ДЕТЕЙ СТАРШАЯ ГРУППА 5-6 ЛЕТ</vt:lpstr>
      <vt:lpstr>ВОЗРАСТНЫЕ  ОСОБЕННОСТИ РАЗВИТИЯ ДЕТЕЙ ПОДГОТОВИТЕЛЬНАЯ К ШКОЛЕ ГРУППА 6-7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КРАТКАЯ ПРЕЗЕНТАЦИЯ ОСНОВНОЙ ОБРАЗОВАТЕЛЬНОЙ ПРОГРАММЫ  ДОШКОЛЬНОГО ОБРАЗОВАНИЯ  В МБ ДОУ ГДС « АЛЁНУШКА»   </dc:title>
  <dc:creator>Аленушка</dc:creator>
  <cp:lastModifiedBy>Аленушка</cp:lastModifiedBy>
  <cp:revision>65</cp:revision>
  <dcterms:created xsi:type="dcterms:W3CDTF">2018-07-17T09:38:30Z</dcterms:created>
  <dcterms:modified xsi:type="dcterms:W3CDTF">2018-07-18T11:42:56Z</dcterms:modified>
</cp:coreProperties>
</file>