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16"/>
  </p:notesMasterIdLst>
  <p:handoutMasterIdLst>
    <p:handoutMasterId r:id="rId17"/>
  </p:handoutMasterIdLst>
  <p:sldIdLst>
    <p:sldId id="292" r:id="rId2"/>
    <p:sldId id="277" r:id="rId3"/>
    <p:sldId id="293" r:id="rId4"/>
    <p:sldId id="294" r:id="rId5"/>
    <p:sldId id="282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</p:sldIdLst>
  <p:sldSz cx="9144000" cy="6858000" type="screen4x3"/>
  <p:notesSz cx="6791325" cy="992187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190DB7"/>
    <a:srgbClr val="BDDEFF"/>
    <a:srgbClr val="9AE8E6"/>
    <a:srgbClr val="9999FF"/>
    <a:srgbClr val="CCECFF"/>
    <a:srgbClr val="C0F9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3" autoAdjust="0"/>
    <p:restoredTop sz="94128" autoAdjust="0"/>
  </p:normalViewPr>
  <p:slideViewPr>
    <p:cSldViewPr>
      <p:cViewPr varScale="1">
        <p:scale>
          <a:sx n="120" d="100"/>
          <a:sy n="120" d="100"/>
        </p:scale>
        <p:origin x="132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6513" y="0"/>
            <a:ext cx="294322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F606B3-22F8-4F90-BF7D-6DE48079E8B3}" type="datetimeFigureOut">
              <a:rPr lang="ru-RU" smtClean="0"/>
              <a:t>24.08.2021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4988"/>
            <a:ext cx="29432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6513" y="9424988"/>
            <a:ext cx="294322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23DB3-2DFE-451A-B51B-A49A6612D07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12049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2907" cy="496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4" tIns="47747" rIns="95494" bIns="47747" numCol="1" anchor="t" anchorCtr="0" compatLnSpc="1">
            <a:prstTxWarp prst="textNoShape">
              <a:avLst/>
            </a:prstTxWarp>
          </a:bodyPr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6846" y="0"/>
            <a:ext cx="2942907" cy="496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4" tIns="47747" rIns="95494" bIns="47747" numCol="1" anchor="t" anchorCtr="0" compatLnSpc="1">
            <a:prstTxWarp prst="textNoShape">
              <a:avLst/>
            </a:prstTxWarp>
          </a:bodyPr>
          <a:lstStyle>
            <a:lvl1pPr algn="r">
              <a:defRPr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62525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133" y="4712891"/>
            <a:ext cx="5433060" cy="4464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4" tIns="47747" rIns="95494" bIns="477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4059"/>
            <a:ext cx="2942907" cy="496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4" tIns="47747" rIns="95494" bIns="47747" numCol="1" anchor="b" anchorCtr="0" compatLnSpc="1">
            <a:prstTxWarp prst="textNoShape">
              <a:avLst/>
            </a:prstTxWarp>
          </a:bodyPr>
          <a:lstStyle>
            <a:lvl1pPr>
              <a:defRPr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6846" y="9424059"/>
            <a:ext cx="2942907" cy="4960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4" tIns="47747" rIns="95494" bIns="47747" numCol="1" anchor="b" anchorCtr="0" compatLnSpc="1">
            <a:prstTxWarp prst="textNoShape">
              <a:avLst/>
            </a:prstTxWarp>
          </a:bodyPr>
          <a:lstStyle>
            <a:lvl1pPr algn="r">
              <a:defRPr>
                <a:cs typeface="+mn-cs"/>
              </a:defRPr>
            </a:lvl1pPr>
          </a:lstStyle>
          <a:p>
            <a:pPr>
              <a:defRPr/>
            </a:pPr>
            <a:fld id="{2455274C-24CB-494B-8E0F-50E10AF9BE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6409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55274C-24CB-494B-8E0F-50E10AF9BEC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981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8FCA3-2A89-49DD-A895-4AA53DB0AE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779BA6-45D6-490B-95A5-D58B410488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FCB81D-A18B-4FE5-A9CA-883B87B31DD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3E5FBA-9A35-4BA6-AA3F-6C5A4CFE239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86377A-BFA2-44D7-AD90-2EA2BC25BF0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A11908-06F8-45D2-B174-4DF18220539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A57E5C-88AA-4E8E-90DE-2935EF2FBF5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51584F-184F-4778-85E8-E4DA9003788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917C541-00AE-4688-A475-1E5649BDE64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F336A-D44F-441C-B52D-EA8A36B23CD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B01838-D532-4E43-BB7F-F045E1CD568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036ACDBF-AF7F-4DAD-9588-5C93636081D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43204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БЮДЖЕТНОЕ ДОШКОЛЬНОЕ ОБРАЗОВАТЕЛЬНОЕ УЧРЕЖДЕНИЕ «ГОРОДИЩЕНСКИЙ ДЕТСКИЙ САД «АЛЕНУШКА»»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dirty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27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Здоровьесберегающий проект</a:t>
            </a:r>
            <a:br>
              <a:rPr lang="ru-RU" sz="27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7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27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ехнология </a:t>
            </a:r>
            <a:br>
              <a:rPr lang="ru-RU" sz="27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Color canvas games</a:t>
            </a:r>
            <a: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br>
              <a:rPr lang="ru-RU" sz="3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работе с дошкольниками с ООП в условиях </a:t>
            </a:r>
            <a:r>
              <a:rPr lang="ru-RU" sz="31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</a:t>
            </a:r>
            <a:br>
              <a:rPr lang="ru-RU" sz="31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Авторы: инструктор по </a:t>
            </a:r>
            <a:r>
              <a:rPr lang="ru-RU" sz="20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физ.воспитанию</a:t>
            </a: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Сороко А.С.</a:t>
            </a:r>
            <a:b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педагог – психолог </a:t>
            </a:r>
            <a:r>
              <a:rPr lang="ru-RU" sz="2000" b="1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Косивцева</a:t>
            </a:r>
            <a: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Е.В.</a:t>
            </a:r>
            <a:br>
              <a:rPr lang="ru-RU" sz="20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b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9166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478539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восприятие, память, внимание, мышление, воображение.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Экспериментирование «Свойства тканей» (опыты с тканью);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Продуктивная деятельность «Творческое полотно» (пальчиковая живопись на ткани);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Релаксация «Плывем по воде» с музыкальным сопровождением.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по методике Марии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Монтессори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осязания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Ящик с кусочками ткани". Материал: в ящике находится некоторое количество кусочков тканей, одинаковых попарно. Они отличаются по качеству ткани, по цвету или по рисунку. Повязка на глаза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Гимнастика для профилактики плоскостопия (захват пальчиками ног лоскутка ткани).</a:t>
            </a:r>
          </a:p>
          <a:p>
            <a:pPr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Заключительный этап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9127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340768"/>
            <a:ext cx="7408333" cy="5112568"/>
          </a:xfrm>
        </p:spPr>
        <p:txBody>
          <a:bodyPr>
            <a:normAutofit fontScale="55000" lnSpcReduction="20000"/>
          </a:bodyPr>
          <a:lstStyle/>
          <a:p>
            <a:r>
              <a:rPr lang="ru-RU" sz="5100" b="1" dirty="0" smtClean="0">
                <a:latin typeface="Times New Roman" pitchFamily="18" charset="0"/>
              </a:rPr>
              <a:t>Литература</a:t>
            </a:r>
          </a:p>
          <a:p>
            <a:endParaRPr lang="ru-RU" sz="3200" dirty="0" smtClean="0">
              <a:latin typeface="Times New Roman" pitchFamily="18" charset="0"/>
            </a:endParaRPr>
          </a:p>
          <a:p>
            <a:r>
              <a:rPr lang="ru-RU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Давыдова Г. H. /Нетрадиционные техники рисования в детском саду. Часть 2/—М.: 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«Издательство Скрипторий 2003»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2008. - 80 c.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Давыдова Г. H. /Нетрадиционные техники рисования в детском саду. Часть 2/ —М.: 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«Издательство Скрипторий 2003»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2010. - 72 c.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Куцакова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 В. /</a:t>
            </a:r>
            <a:r>
              <a:rPr lang="ru-RU" sz="3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из строительного материала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Подгото-вительная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группа. - М.: МОЗАИКА- СИНТЕЗ, 2014.- 64 с.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Лыкова И. А. /Изобразительная деятельность в детском саду.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-тельная группа. / — М.: 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«Издательство Карапуз -Дидактика»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2009 - 208 c.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Лыкова И.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А.</a:t>
            </a:r>
            <a:r>
              <a:rPr lang="ru-RU" sz="33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</a:t>
            </a:r>
            <a:r>
              <a:rPr lang="ru-RU" sz="3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культура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смысловое общение на языке художественных образов, знаков и символов // Электронный научный журнал 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«Педагогика искусства»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http:// www.art-education.ru/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AEmagazine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Фицнер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Т. Д. Конструктор </a:t>
            </a:r>
            <a:r>
              <a:rPr lang="ru-RU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«Шифоновая радуга»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универсальное учебно-игровое пособие. //</a:t>
            </a:r>
            <a:r>
              <a:rPr lang="ru-RU" sz="33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Цветной мир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изобразительное творчество и дизайн в детском саду и начальной школе. 2013. № 4. С. </a:t>
            </a:r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24-27</a:t>
            </a:r>
          </a:p>
          <a:p>
            <a:r>
              <a:rPr lang="ru-RU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7.Методика </a:t>
            </a:r>
            <a:r>
              <a:rPr lang="ru-RU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Марии </a:t>
            </a:r>
            <a:r>
              <a:rPr lang="ru-RU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Монтессори</a:t>
            </a:r>
            <a:endParaRPr lang="ru-RU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3300" b="1" dirty="0" smtClean="0"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24136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Ресурсы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85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052736"/>
            <a:ext cx="7408333" cy="5073427"/>
          </a:xfrm>
        </p:spPr>
        <p:txBody>
          <a:bodyPr>
            <a:noAutofit/>
          </a:bodyPr>
          <a:lstStyle/>
          <a:p>
            <a:pPr marL="457200" indent="-457200">
              <a:buAutoNum type="arabicPeriod"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Ход и описание игр с тканью.</a:t>
            </a:r>
          </a:p>
          <a:p>
            <a:pPr marL="0" indent="0" algn="ctr">
              <a:buNone/>
            </a:pPr>
            <a:r>
              <a:rPr lang="ru-RU" sz="1400" b="1" dirty="0">
                <a:solidFill>
                  <a:srgbClr val="C00000"/>
                </a:solidFill>
                <a:effectLst>
                  <a:outerShdw blurRad="63500" dist="50800" dir="5400000" sx="0" sy="0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«Подбери по цвету»</a:t>
            </a: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вариант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-Это кукла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Маша.</a:t>
            </a:r>
            <a:r>
              <a:rPr lang="ru-RU" sz="14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Ей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нужна твоя помощь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найди все 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лоскутки такого же цвета 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 таким же узором)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как у нее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400" b="1" dirty="0">
                <a:solidFill>
                  <a:srgbClr val="7030A0"/>
                </a:solidFill>
                <a:effectLst>
                  <a:outerShdw blurRad="114300" sx="0" sy="0">
                    <a:srgbClr val="00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«Подбери на ощупь»</a:t>
            </a:r>
            <a:endParaRPr lang="ru-RU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effectLst>
                  <a:outerShdw blurRad="63500" dist="50800" dir="10800000" sx="0" sy="0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вариант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 Ребенку предлагают с завязанными глазами на ощупь найти пары одинаковых 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лоскутков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 fontAlgn="base">
              <a:buNone/>
            </a:pPr>
            <a:r>
              <a:rPr lang="ru-RU" sz="1400" b="1" dirty="0">
                <a:solidFill>
                  <a:srgbClr val="FFC000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«ПРЯТКИ»</a:t>
            </a:r>
            <a:endParaRPr lang="ru-RU" sz="1400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дети стоят по периметру полотна, хором выбирают водящего:</a:t>
            </a:r>
          </a:p>
          <a:p>
            <a:pPr marL="0" indent="0" fontAlgn="base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Раз, два, три, четыре, пять,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Будем в прятки мы играть.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 нам сорока прилетела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И тебе водить велела.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Водящий отворачивается, несколько детей </a:t>
            </a:r>
          </a:p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указу педагога прячутся под полотном, свернувшись калачиком.</a:t>
            </a:r>
          </a:p>
          <a:p>
            <a:pPr marL="0" indent="0" fontAlgn="base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хором: 	</a:t>
            </a: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Угадай-ка ты сейчас,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sz="1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Кто там прячется из нас.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Водящий отгадывает, кто находится под полотном</a:t>
            </a:r>
          </a:p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930432"/>
          </a:xfrm>
        </p:spPr>
        <p:txBody>
          <a:bodyPr>
            <a:normAutofit/>
          </a:bodyPr>
          <a:lstStyle/>
          <a:p>
            <a:pPr algn="l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1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048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836712"/>
            <a:ext cx="7408333" cy="5289451"/>
          </a:xfrm>
        </p:spPr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b="1" cap="all" dirty="0">
                <a:solidFill>
                  <a:srgbClr val="FFFF00"/>
                </a:solidFill>
                <a:effectLst>
                  <a:reflection blurRad="12700" stA="28000" endPos="45000" dist="1003" dir="5400000" sy="-100000" algn="bl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Игра «Здравствуй»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сидят по периметру полотна, каждый держится за край. Педагог показывает детям мяч, говорит о том, что сегодня мы попробуем поприветствовать друг друга необычным способом. Показывает, как можно передать мяч, прокатив его по ткани. Дети перекатывают друг другу мяч в произвольном порядке, говорят при этом «Здравствуй, … (имя ребенка)». Упражнение заканчивается после того, как все дети получили приветствия.</a:t>
            </a:r>
          </a:p>
          <a:p>
            <a:pPr marL="0" indent="0" algn="ctr" fontAlgn="base">
              <a:buNone/>
            </a:pPr>
            <a:r>
              <a:rPr lang="ru-RU" b="1" dirty="0">
                <a:solidFill>
                  <a:srgbClr val="7030A0"/>
                </a:solidFill>
                <a:effectLst>
                  <a:outerShdw blurRad="69850" dist="43180" dir="5400000" sx="0" sy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УПРАЖНЕНИЕ "КАК ТЕБЕ Я РАД!"</a:t>
            </a:r>
            <a:endParaRPr 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этого упражнения потребуется ассистент. Ткань натягивается между ведущим и ассистентом вертикально, как сетка на теннисном столе. Дети становятся по обе стороны натянутого полотна и получают от педагога задание поздороваться друг с другом через ткань, обняться, попрощаться! Работа ведется в парах.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ДЕТИ В ЛЕСУ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делятся на «деревья» и «детей, гуляющих по лесу». «Деревья» стоят по периметру полотна, держат его в руках над головой, «дети» гуляют в лесу, они могут проходить под полотном, гулять вокруг «деревьев», выходить за круг. «Деревья» говорят слова:</a:t>
            </a:r>
          </a:p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 гуляйте, ребятишки,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Собирайте 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лесу шишки.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Мы за вами наблюдаем,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Придет вечер – вас поймаем!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 медленно опускают полотно. Дети, которые, не успели выбраться из-под полотна выбывают из игры. Игра может повторять несколько раз.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algn="ctr">
              <a:buNone/>
            </a:pPr>
            <a:r>
              <a:rPr lang="ru-RU" b="1" dirty="0">
                <a:solidFill>
                  <a:srgbClr val="00B050"/>
                </a:solidFill>
                <a:effectLst>
                  <a:outerShdw blurRad="63500" dist="50800" dir="5400000" sx="0" sy="0">
                    <a:srgbClr val="000000">
                      <a:alpha val="5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Ветер на море</a:t>
            </a:r>
            <a:endParaRPr lang="ru-RU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сидят по периметру полотна, каждый держится за край. Педагог рассказывает о том, что на море бывает штиль – время, когда ветра совсем нет, бывает слабый ветер, сильный, а бывает и шторм – самый сильный ветер, при котором волны бывают высотой с многоэтажный дом. По команде педагога дети при помощи тканевого полотна воспроизводят разные состояния моря 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0807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54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5400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5400" dirty="0" smtClean="0">
                <a:solidFill>
                  <a:srgbClr val="99CC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5400" dirty="0" smtClean="0">
                <a:solidFill>
                  <a:schemeClr val="accent4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54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5400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5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5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54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5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</a:t>
            </a:r>
            <a:r>
              <a:rPr lang="ru-RU" sz="5400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5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5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331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AutoShape 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693480" y="2494603"/>
            <a:ext cx="3528000" cy="576262"/>
          </a:xfrm>
          <a:prstGeom prst="roundRect">
            <a:avLst/>
          </a:prstGeom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b="1" dirty="0" smtClean="0">
                <a:solidFill>
                  <a:schemeClr val="bg1"/>
                </a:solidFill>
              </a:rPr>
              <a:t>Актуальность</a:t>
            </a:r>
            <a:endParaRPr lang="ru-RU" sz="1800" b="1" dirty="0">
              <a:solidFill>
                <a:schemeClr val="bg1"/>
              </a:solidFill>
            </a:endParaRPr>
          </a:p>
        </p:txBody>
      </p:sp>
      <p:sp>
        <p:nvSpPr>
          <p:cNvPr id="35844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50743" y="3070865"/>
            <a:ext cx="3528000" cy="577850"/>
          </a:xfrm>
          <a:prstGeom prst="roundRect">
            <a:avLst/>
          </a:prstGeom>
          <a:ln>
            <a:solidFill>
              <a:srgbClr val="190DB7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b="1" dirty="0" smtClean="0"/>
              <a:t>Цель</a:t>
            </a:r>
            <a:endParaRPr lang="ru-RU" sz="1800" b="1" dirty="0"/>
          </a:p>
        </p:txBody>
      </p:sp>
      <p:sp>
        <p:nvSpPr>
          <p:cNvPr id="35845" name="AutoShape 5">
            <a:hlinkClick r:id="rId4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63670" y="3654530"/>
            <a:ext cx="3528000" cy="576262"/>
          </a:xfrm>
          <a:prstGeom prst="roundRect">
            <a:avLst/>
          </a:prstGeom>
          <a:ln>
            <a:solidFill>
              <a:srgbClr val="190DB7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b="1" dirty="0" smtClean="0"/>
              <a:t>Предполагаемый результат</a:t>
            </a:r>
            <a:endParaRPr lang="ru-RU" sz="1800" b="1" dirty="0"/>
          </a:p>
        </p:txBody>
      </p:sp>
      <p:sp>
        <p:nvSpPr>
          <p:cNvPr id="35846" name="AutoShape 6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69854" y="4260786"/>
            <a:ext cx="3528000" cy="576262"/>
          </a:xfrm>
          <a:prstGeom prst="roundRect">
            <a:avLst/>
          </a:prstGeom>
          <a:ln>
            <a:solidFill>
              <a:srgbClr val="190DB7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b="1" dirty="0" smtClean="0"/>
              <a:t>Основное содержание проекта</a:t>
            </a:r>
            <a:endParaRPr lang="ru-RU" sz="1800" b="1" dirty="0"/>
          </a:p>
        </p:txBody>
      </p:sp>
      <p:sp>
        <p:nvSpPr>
          <p:cNvPr id="35847" name="AutoShape 7">
            <a:hlinkClick r:id="rId6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780559" y="4863011"/>
            <a:ext cx="3528000" cy="504825"/>
          </a:xfrm>
          <a:prstGeom prst="roundRect">
            <a:avLst/>
          </a:prstGeom>
          <a:ln>
            <a:solidFill>
              <a:srgbClr val="190DB7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b="1" dirty="0" smtClean="0"/>
              <a:t>Этапы</a:t>
            </a:r>
            <a:endParaRPr lang="ru-RU" sz="1800" b="1" dirty="0"/>
          </a:p>
        </p:txBody>
      </p:sp>
      <p:sp>
        <p:nvSpPr>
          <p:cNvPr id="3584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08794" y="5367836"/>
            <a:ext cx="3528000" cy="504825"/>
          </a:xfrm>
          <a:prstGeom prst="roundRect">
            <a:avLst/>
          </a:prstGeom>
          <a:ln>
            <a:solidFill>
              <a:srgbClr val="190DB7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b="1" dirty="0" smtClean="0">
                <a:solidFill>
                  <a:srgbClr val="FFFFFF"/>
                </a:solidFill>
                <a:cs typeface="Arial" charset="0"/>
              </a:rPr>
              <a:t>Ресурсы</a:t>
            </a:r>
            <a:endParaRPr lang="ru-RU" sz="1800" b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584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808794" y="5877272"/>
            <a:ext cx="3528000" cy="576262"/>
          </a:xfrm>
          <a:prstGeom prst="roundRect">
            <a:avLst/>
          </a:prstGeom>
          <a:ln>
            <a:solidFill>
              <a:srgbClr val="190DB7"/>
            </a:solidFill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ru-RU" sz="1800" b="1" dirty="0" smtClean="0"/>
              <a:t>Приложения</a:t>
            </a:r>
            <a:endParaRPr lang="ru-RU" sz="1800" b="1" dirty="0"/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2268538" y="188640"/>
            <a:ext cx="460851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>
              <a:spcBef>
                <a:spcPct val="50000"/>
              </a:spcBef>
              <a:defRPr/>
            </a:pPr>
            <a:endParaRPr lang="ru-RU" sz="3200" b="1" dirty="0" smtClean="0">
              <a:ln w="1143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spcBef>
                <a:spcPct val="50000"/>
              </a:spcBef>
              <a:defRPr/>
            </a:pPr>
            <a:r>
              <a:rPr lang="ru-RU" sz="3600" b="1" dirty="0" smtClean="0">
                <a:ln w="1143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проекта</a:t>
            </a:r>
            <a:endParaRPr lang="ru-RU" sz="3600" b="1" dirty="0">
              <a:ln w="1143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advClick="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900" decel="100000" fill="hold"/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58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900" decel="100000" fill="hold"/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decel="100000" fill="hold"/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58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900" decel="100000" fill="hold"/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900" decel="100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16832"/>
            <a:ext cx="7408333" cy="420933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Тип проекта 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-ориентированный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здоровьесберегающий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Продолжительность: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средней продолжительности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Участники: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раннего и младшего дошкольного возраста.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672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844824"/>
            <a:ext cx="9144000" cy="4608512"/>
          </a:xfrm>
        </p:spPr>
        <p:txBody>
          <a:bodyPr>
            <a:noAutofit/>
          </a:bodyPr>
          <a:lstStyle/>
          <a:p>
            <a:pPr algn="ctr"/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«</a:t>
            </a:r>
            <a:r>
              <a:rPr lang="en-US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Color canvas games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(цветное игровое полотно) основана на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эффективной, инновационной педагогической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технологии «</a:t>
            </a:r>
            <a:r>
              <a:rPr lang="ru-RU" alt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Textile-fun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(«Досуг с тканью»)  Е.Д. </a:t>
            </a:r>
            <a:r>
              <a:rPr lang="ru-RU" alt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Файзуллаевой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Т.Д. </a:t>
            </a:r>
            <a:r>
              <a:rPr lang="ru-RU" alt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Фицнер</a:t>
            </a:r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педагогами Томского педагогического университета. </a:t>
            </a:r>
          </a:p>
          <a:p>
            <a:pPr algn="ctr"/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ее основе лежит многоаспектное использование сенсорного материала (ткани).</a:t>
            </a:r>
          </a:p>
          <a:p>
            <a:pPr algn="ctr"/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включении ребенка с особыми образовательными потребностями в общеразвивающую группу детского сада, игры с тканью используются с целью социализации таких детей, развития их адаптивных и сенсорных возможностей. </a:t>
            </a:r>
          </a:p>
          <a:p>
            <a:pPr algn="ctr"/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идея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технологии -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«ручной умелости» ребенка посредством овладения разными способами манипуляции с тканью (жгутики, трубочки, прямые, узелки, сферы, полусферы и т.д.) и развитие мелкой моторики; - развитие творческого воображения (в кусочке ткани увидеть образ);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способов конструирования (создать целое из элементов и осмыслить, что получилось, на что похоже); - развитие эстетических чувств, оценок (красиво, нравится, легко, воздушно) </a:t>
            </a:r>
            <a:endParaRPr lang="ru-RU" alt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период адаптации игры с легкими, прозрачными тканями помогают ребенку легче пережить и ситуацию отрыва от родителей.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581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8"/>
          <p:cNvSpPr>
            <a:spLocks noGrp="1" noChangeArrowheads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ru-RU" sz="2800" b="1" u="sng" dirty="0" smtClean="0">
                <a:latin typeface="Times New Roman" pitchFamily="18" charset="0"/>
              </a:rPr>
              <a:t>Задачи</a:t>
            </a:r>
            <a:r>
              <a:rPr lang="ru-RU" sz="2800" b="1" dirty="0" smtClean="0">
                <a:latin typeface="Times New Roman" pitchFamily="18" charset="0"/>
              </a:rPr>
              <a:t>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Способствовать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снижению эмоциональной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тревожности.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развитию двигательных качеств: скорости, ловкости, пластичности.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крупную и мелкую 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моторику.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b="1" dirty="0" smtClean="0">
                <a:latin typeface="Times New Roman" pitchFamily="18" charset="0"/>
                <a:cs typeface="Times New Roman" panose="02020603050405020304" pitchFamily="18" charset="0"/>
              </a:rPr>
              <a:t>Стимулировать речь.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восприятие</a:t>
            </a:r>
            <a:r>
              <a:rPr lang="ru-RU" alt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память, внимание, мышление, воображение.</a:t>
            </a:r>
          </a:p>
          <a:p>
            <a:pPr>
              <a:buFont typeface="Courier New" panose="02070309020205020404" pitchFamily="49" charset="0"/>
              <a:buChar char="o"/>
            </a:pPr>
            <a:endParaRPr lang="ru-RU" dirty="0" smtClean="0">
              <a:latin typeface="Times New Roman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itchFamily="18" charset="0"/>
            </a:endParaRPr>
          </a:p>
        </p:txBody>
      </p:sp>
      <p:sp>
        <p:nvSpPr>
          <p:cNvPr id="18433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7931224" cy="1570186"/>
          </a:xfrm>
        </p:spPr>
        <p:txBody>
          <a:bodyPr/>
          <a:lstStyle/>
          <a:p>
            <a:pPr algn="l"/>
            <a:r>
              <a:rPr lang="ru-RU" sz="3200" b="1" u="sng" dirty="0" smtClean="0">
                <a:solidFill>
                  <a:schemeClr val="bg1"/>
                </a:solidFill>
                <a:latin typeface="Times New Roman" pitchFamily="18" charset="0"/>
              </a:rPr>
              <a:t>Цель:</a:t>
            </a:r>
            <a:r>
              <a:rPr lang="ru-RU" sz="3200" dirty="0" smtClean="0">
                <a:latin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</a:rPr>
              <a:t>развитие эмоциональной сферы и двигательных качеств детей с ООП посредством игр с </a:t>
            </a:r>
            <a:r>
              <a:rPr lang="ru-RU" sz="2400" b="1" dirty="0">
                <a:latin typeface="Times New Roman" pitchFamily="18" charset="0"/>
              </a:rPr>
              <a:t>тканью</a:t>
            </a:r>
            <a:r>
              <a:rPr lang="ru-RU" sz="2400" b="1" dirty="0" smtClean="0">
                <a:latin typeface="Times New Roman" pitchFamily="18" charset="0"/>
              </a:rPr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988840"/>
            <a:ext cx="7408333" cy="4137323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Сенсорный и терапевтический аспект.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риобретение сенсорного опыта при использовании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тканевых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материалов.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Сформированные представления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 объектах окружающего мира, их свойствах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(форме, цвете, размере, материале и др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Ведение диалога со сверстниками в процессе игровой деятельности,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называние трудовых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действий.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Снижение уровня тревожности и эмоциональной напряженности.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Развитые двигательные качества.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ручной умелости и появление созидательного отношения к окружающему.</a:t>
            </a:r>
          </a:p>
          <a:p>
            <a:pPr>
              <a:buFont typeface="Wingdings" panose="05000000000000000000" pitchFamily="2" charset="2"/>
              <a:buChar char="ü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Предполагаемый результат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225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204864"/>
            <a:ext cx="7408333" cy="3921299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– подготовительный;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– основной;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 – заключительный.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Основное содержание проекта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51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1844824"/>
            <a:ext cx="7408333" cy="4281339"/>
          </a:xfrm>
        </p:spPr>
        <p:txBody>
          <a:bodyPr>
            <a:norm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с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пособствовать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снижению эмоциональной </a:t>
            </a:r>
            <a:r>
              <a:rPr lang="ru-RU" alt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тревожности</a:t>
            </a:r>
            <a:r>
              <a:rPr lang="ru-RU" alt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Сбор коллекции (подбор большого количества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разнообразных тканевых лоскутов 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(гладких, шершавых, натуральных, синтетических и т. п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 видов тканей;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картотеки сенсорных и подвижных игр с тканью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Подготовительный этап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45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332656"/>
            <a:ext cx="8280920" cy="5649491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крупную и мелкую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моторику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Способствовать развитию двигательных качеств: скорости, ловкости,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пластичности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>
                <a:latin typeface="Times New Roman" pitchFamily="18" charset="0"/>
                <a:cs typeface="Times New Roman" panose="02020603050405020304" pitchFamily="18" charset="0"/>
              </a:rPr>
              <a:t>Стимулировать речь</a:t>
            </a:r>
            <a:r>
              <a:rPr lang="ru-RU" sz="2000" b="1" dirty="0" smtClean="0">
                <a:latin typeface="Times New Roman" pitchFamily="18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Мероприятия</a:t>
            </a:r>
            <a:r>
              <a:rPr lang="ru-RU" sz="2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0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Сенсорные игры на классификацию лоскутков по цвету и виду: «Какой цвет», «Подбери цвет», «Коврик настроений», «Найди такой же на ощупь», 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Речевые игры: «Подуй на лоскуток», «Услышь свой цвет», «Как тебе я рад!», «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Дидактические игры: «Большой и маленький»,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Подвижные игры: «Прятки», «Здравствуй, мяч», «Ветер на море», «Дети в лесу», «Кто быстрее найдет свой цвет», «Волшебный платочек», «Побегаем под ласковым дождем» (каскад цветных атласных лент)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Пальчиковые игры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«Скрути жгутики из ткани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«Пеленаем куколку».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>
            <a:normAutofit/>
          </a:bodyPr>
          <a:lstStyle/>
          <a:p>
            <a:pPr algn="l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этап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530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2081</TotalTime>
  <Words>633</Words>
  <Application>Microsoft Office PowerPoint</Application>
  <PresentationFormat>Экран (4:3)</PresentationFormat>
  <Paragraphs>115</Paragraphs>
  <Slides>14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Arial</vt:lpstr>
      <vt:lpstr>Candara</vt:lpstr>
      <vt:lpstr>Courier New</vt:lpstr>
      <vt:lpstr>Symbol</vt:lpstr>
      <vt:lpstr>Times New Roman</vt:lpstr>
      <vt:lpstr>Wingdings</vt:lpstr>
      <vt:lpstr>Волна</vt:lpstr>
      <vt:lpstr>              МУНИЦИПАЛЬНОЕ БЮДЖЕТНОЕ ДОШКОЛЬНОЕ ОБРАЗОВАТЕЛЬНОЕ УЧРЕЖДЕНИЕ «ГОРОДИЩЕНСКИЙ ДЕТСКИЙ САД «АЛЕНУШКА»»     Здоровьесберегающий проект  Технология  «Color canvas games»  в работе с дошкольниками с ООП в условиях ДОО                           Авторы: инструктор по физ.воспитанию                                                                                             Сороко А.С.                                                    педагог – психолог Косивцева Е.В.                                      </vt:lpstr>
      <vt:lpstr>Презентация PowerPoint</vt:lpstr>
      <vt:lpstr>   </vt:lpstr>
      <vt:lpstr>Актуальность</vt:lpstr>
      <vt:lpstr>Цель: развитие эмоциональной сферы и двигательных качеств детей с ООП посредством игр с тканью </vt:lpstr>
      <vt:lpstr>Предполагаемый результат</vt:lpstr>
      <vt:lpstr>Основное содержание проекта</vt:lpstr>
      <vt:lpstr>Подготовительный этап</vt:lpstr>
      <vt:lpstr>Основной этап</vt:lpstr>
      <vt:lpstr>Заключительный этап</vt:lpstr>
      <vt:lpstr>Ресурсы</vt:lpstr>
      <vt:lpstr>Приложение 1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Аллергология</dc:title>
  <dc:creator>User</dc:creator>
  <cp:lastModifiedBy>Admin505</cp:lastModifiedBy>
  <cp:revision>174</cp:revision>
  <cp:lastPrinted>2021-08-24T18:21:37Z</cp:lastPrinted>
  <dcterms:created xsi:type="dcterms:W3CDTF">2010-05-09T13:13:13Z</dcterms:created>
  <dcterms:modified xsi:type="dcterms:W3CDTF">2021-08-24T18:28:06Z</dcterms:modified>
</cp:coreProperties>
</file>