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7" r:id="rId2"/>
    <p:sldId id="256" r:id="rId3"/>
    <p:sldId id="262" r:id="rId4"/>
    <p:sldId id="263" r:id="rId5"/>
    <p:sldId id="264" r:id="rId6"/>
    <p:sldId id="261"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354901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38198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389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44247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713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56420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2446947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9288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56896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EBC8F9-BFCC-4064-BB03-3655AA78BF94}" type="datetimeFigureOut">
              <a:rPr lang="ru-RU" smtClean="0"/>
              <a:t>11.12.2019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14341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EBC8F9-BFCC-4064-BB03-3655AA78BF94}" type="datetimeFigureOut">
              <a:rPr lang="ru-RU" smtClean="0"/>
              <a:t>11.12.2019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386276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EBC8F9-BFCC-4064-BB03-3655AA78BF94}" type="datetimeFigureOut">
              <a:rPr lang="ru-RU" smtClean="0"/>
              <a:t>11.12.2019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251395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EBC8F9-BFCC-4064-BB03-3655AA78BF94}" type="datetimeFigureOut">
              <a:rPr lang="ru-RU" smtClean="0"/>
              <a:t>11.12.2019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03851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BC8F9-BFCC-4064-BB03-3655AA78BF94}" type="datetimeFigureOut">
              <a:rPr lang="ru-RU" smtClean="0"/>
              <a:t>11.12.2019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9284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EBC8F9-BFCC-4064-BB03-3655AA78BF94}" type="datetimeFigureOut">
              <a:rPr lang="ru-RU" smtClean="0"/>
              <a:t>11.12.2019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20104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EBC8F9-BFCC-4064-BB03-3655AA78BF94}" type="datetimeFigureOut">
              <a:rPr lang="ru-RU" smtClean="0"/>
              <a:t>11.12.2019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466120B-BD76-43E9-896C-4B242CEA9B41}" type="slidenum">
              <a:rPr lang="ru-RU" smtClean="0"/>
              <a:t>‹#›</a:t>
            </a:fld>
            <a:endParaRPr lang="ru-RU"/>
          </a:p>
        </p:txBody>
      </p:sp>
    </p:spTree>
    <p:extLst>
      <p:ext uri="{BB962C8B-B14F-4D97-AF65-F5344CB8AC3E}">
        <p14:creationId xmlns:p14="http://schemas.microsoft.com/office/powerpoint/2010/main" val="176342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BC8F9-BFCC-4064-BB03-3655AA78BF94}" type="datetimeFigureOut">
              <a:rPr lang="ru-RU" smtClean="0"/>
              <a:t>11.12.2019</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66120B-BD76-43E9-896C-4B242CEA9B41}" type="slidenum">
              <a:rPr lang="ru-RU" smtClean="0"/>
              <a:t>‹#›</a:t>
            </a:fld>
            <a:endParaRPr lang="ru-RU"/>
          </a:p>
        </p:txBody>
      </p:sp>
    </p:spTree>
    <p:extLst>
      <p:ext uri="{BB962C8B-B14F-4D97-AF65-F5344CB8AC3E}">
        <p14:creationId xmlns:p14="http://schemas.microsoft.com/office/powerpoint/2010/main" val="100320073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6680"/>
            <a:ext cx="11103186" cy="1630680"/>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r>
              <a:rPr lang="ru-RU" sz="2400" dirty="0" err="1">
                <a:solidFill>
                  <a:schemeClr val="tx1"/>
                </a:solidFill>
                <a:latin typeface="Times New Roman" panose="02020603050405020304" pitchFamily="18" charset="0"/>
                <a:cs typeface="Times New Roman" panose="02020603050405020304" pitchFamily="18" charset="0"/>
              </a:rPr>
              <a:t>Городищенский</a:t>
            </a:r>
            <a:r>
              <a:rPr lang="ru-RU" sz="2400" dirty="0">
                <a:solidFill>
                  <a:schemeClr val="tx1"/>
                </a:solidFill>
                <a:latin typeface="Times New Roman" panose="02020603050405020304" pitchFamily="18" charset="0"/>
                <a:cs typeface="Times New Roman" panose="02020603050405020304" pitchFamily="18" charset="0"/>
              </a:rPr>
              <a:t> детский сад «Аленушка»</a:t>
            </a:r>
            <a:endParaRPr lang="ru-RU" sz="2400" dirty="0">
              <a:solidFill>
                <a:schemeClr val="tx1"/>
              </a:solidFill>
            </a:endParaRPr>
          </a:p>
        </p:txBody>
      </p:sp>
      <p:sp>
        <p:nvSpPr>
          <p:cNvPr id="3" name="Объект 2"/>
          <p:cNvSpPr>
            <a:spLocks noGrp="1"/>
          </p:cNvSpPr>
          <p:nvPr>
            <p:ph idx="1"/>
          </p:nvPr>
        </p:nvSpPr>
        <p:spPr>
          <a:xfrm>
            <a:off x="677334" y="1844040"/>
            <a:ext cx="11103186" cy="4541519"/>
          </a:xfrm>
        </p:spPr>
        <p:txBody>
          <a:bodyPr>
            <a:normAutofit/>
          </a:bodyPr>
          <a:lstStyle/>
          <a:p>
            <a:pPr marL="0" indent="0" algn="ctr">
              <a:buNone/>
            </a:pPr>
            <a:r>
              <a:rPr lang="ru-RU" sz="2400" dirty="0" smtClean="0">
                <a:latin typeface="Times New Roman" panose="02020603050405020304" pitchFamily="18" charset="0"/>
                <a:cs typeface="Times New Roman" panose="02020603050405020304" pitchFamily="18" charset="0"/>
              </a:rPr>
              <a:t>Межмуниципальный конкурс </a:t>
            </a:r>
          </a:p>
          <a:p>
            <a:pPr marL="0" indent="0" algn="ctr">
              <a:buNone/>
            </a:pPr>
            <a:r>
              <a:rPr lang="ru-RU" sz="2400" dirty="0" smtClean="0">
                <a:latin typeface="Times New Roman" panose="02020603050405020304" pitchFamily="18" charset="0"/>
                <a:cs typeface="Times New Roman" panose="02020603050405020304" pitchFamily="18" charset="0"/>
              </a:rPr>
              <a:t>профессионального мастерства </a:t>
            </a:r>
          </a:p>
          <a:p>
            <a:pPr marL="0" indent="0" algn="ctr">
              <a:buNone/>
            </a:pPr>
            <a:r>
              <a:rPr lang="ru-RU" sz="4000" dirty="0" smtClean="0">
                <a:latin typeface="Times New Roman" panose="02020603050405020304" pitchFamily="18" charset="0"/>
                <a:cs typeface="Times New Roman" panose="02020603050405020304" pitchFamily="18" charset="0"/>
              </a:rPr>
              <a:t>«Мобильный уголок ГАИ»</a:t>
            </a:r>
          </a:p>
          <a:p>
            <a:pPr marL="0" indent="0" algn="ctr">
              <a:buNone/>
            </a:pPr>
            <a:endParaRPr lang="ru-RU" sz="4000" dirty="0">
              <a:latin typeface="Times New Roman" panose="02020603050405020304" pitchFamily="18" charset="0"/>
              <a:cs typeface="Times New Roman" panose="02020603050405020304" pitchFamily="18" charset="0"/>
            </a:endParaRPr>
          </a:p>
          <a:p>
            <a:pPr marL="0" indent="0" algn="ctr">
              <a:buNone/>
            </a:pPr>
            <a:endParaRPr lang="ru-RU" sz="4000" dirty="0" smtClean="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Презентацию подготовили воспитатели подготовительной к школе группы «Капелька»: </a:t>
            </a:r>
          </a:p>
          <a:p>
            <a:pPr marL="0" indent="0" algn="r">
              <a:buNone/>
            </a:pPr>
            <a:r>
              <a:rPr lang="ru-RU" sz="1800" dirty="0" err="1" smtClean="0">
                <a:latin typeface="Times New Roman" panose="02020603050405020304" pitchFamily="18" charset="0"/>
                <a:cs typeface="Times New Roman" panose="02020603050405020304" pitchFamily="18" charset="0"/>
              </a:rPr>
              <a:t>Шибайлова</a:t>
            </a:r>
            <a:r>
              <a:rPr lang="ru-RU" sz="1800" dirty="0" smtClean="0">
                <a:latin typeface="Times New Roman" panose="02020603050405020304" pitchFamily="18" charset="0"/>
                <a:cs typeface="Times New Roman" panose="02020603050405020304" pitchFamily="18" charset="0"/>
              </a:rPr>
              <a:t> Н.С, 1 </a:t>
            </a:r>
            <a:r>
              <a:rPr lang="ru-RU" sz="1800" dirty="0" err="1" smtClean="0">
                <a:latin typeface="Times New Roman" panose="02020603050405020304" pitchFamily="18" charset="0"/>
                <a:cs typeface="Times New Roman" panose="02020603050405020304" pitchFamily="18" charset="0"/>
              </a:rPr>
              <a:t>кв.категория</a:t>
            </a:r>
            <a:r>
              <a:rPr lang="ru-RU" sz="1800" dirty="0">
                <a:latin typeface="Times New Roman" panose="02020603050405020304" pitchFamily="18" charset="0"/>
                <a:cs typeface="Times New Roman" panose="02020603050405020304" pitchFamily="18" charset="0"/>
              </a:rPr>
              <a:t> </a:t>
            </a:r>
          </a:p>
          <a:p>
            <a:pPr marL="0" indent="0" algn="ctr">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Коломыцева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a:t>
            </a:r>
            <a:r>
              <a:rPr lang="ru-RU" sz="1800" dirty="0" smtClean="0">
                <a:latin typeface="Times New Roman" panose="02020603050405020304" pitchFamily="18" charset="0"/>
                <a:cs typeface="Times New Roman" panose="02020603050405020304" pitchFamily="18" charset="0"/>
              </a:rPr>
              <a:t>.В.</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02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06240" y="0"/>
            <a:ext cx="127575" cy="1234440"/>
          </a:xfrm>
        </p:spPr>
        <p:txBody>
          <a:bodyPr/>
          <a:lstStyle/>
          <a:p>
            <a:endParaRPr lang="ru-RU" dirty="0"/>
          </a:p>
        </p:txBody>
      </p:sp>
      <p:sp>
        <p:nvSpPr>
          <p:cNvPr id="3" name="Подзаголовок 2"/>
          <p:cNvSpPr>
            <a:spLocks noGrp="1"/>
          </p:cNvSpPr>
          <p:nvPr>
            <p:ph type="subTitle" idx="1"/>
          </p:nvPr>
        </p:nvSpPr>
        <p:spPr>
          <a:xfrm>
            <a:off x="0" y="1"/>
            <a:ext cx="4333815" cy="6844698"/>
          </a:xfrm>
        </p:spPr>
        <p:txBody>
          <a:bodyPr>
            <a:normAutofit/>
          </a:bodyPr>
          <a:lstStyle/>
          <a:p>
            <a:pPr algn="ctr"/>
            <a:endParaRPr lang="ru-RU" sz="2000" dirty="0" smtClean="0">
              <a:solidFill>
                <a:srgbClr val="C00000"/>
              </a:solidFill>
              <a:latin typeface="Times New Roman" panose="02020603050405020304" pitchFamily="18" charset="0"/>
              <a:cs typeface="Times New Roman" panose="02020603050405020304" pitchFamily="18" charset="0"/>
            </a:endParaRPr>
          </a:p>
          <a:p>
            <a:pPr algn="ctr"/>
            <a:endParaRPr lang="ru-RU" sz="2000" dirty="0">
              <a:solidFill>
                <a:srgbClr val="C00000"/>
              </a:solidFill>
              <a:latin typeface="Times New Roman" panose="02020603050405020304" pitchFamily="18" charset="0"/>
              <a:cs typeface="Times New Roman" panose="02020603050405020304" pitchFamily="18" charset="0"/>
            </a:endParaRPr>
          </a:p>
          <a:p>
            <a:pPr algn="ctr"/>
            <a:r>
              <a:rPr lang="ru-RU" sz="2800" dirty="0" smtClean="0">
                <a:solidFill>
                  <a:srgbClr val="C00000"/>
                </a:solidFill>
                <a:latin typeface="Times New Roman" panose="02020603050405020304" pitchFamily="18" charset="0"/>
                <a:cs typeface="Times New Roman" panose="02020603050405020304" pitchFamily="18" charset="0"/>
              </a:rPr>
              <a:t>Центр безопасности</a:t>
            </a:r>
          </a:p>
          <a:p>
            <a:pPr algn="ctr"/>
            <a:r>
              <a:rPr lang="ru-RU" sz="2000" dirty="0" smtClean="0">
                <a:solidFill>
                  <a:schemeClr val="tx1"/>
                </a:solidFill>
                <a:latin typeface="Times New Roman" panose="02020603050405020304" pitchFamily="18" charset="0"/>
                <a:cs typeface="Times New Roman" panose="02020603050405020304" pitchFamily="18" charset="0"/>
              </a:rPr>
              <a:t> в подготовительной к школе группе «Капельки» в соответствии с ООП ДОУ и в рамках парциальной программы «Светофор» </a:t>
            </a:r>
            <a:r>
              <a:rPr lang="ru-RU" sz="2000" dirty="0" err="1" smtClean="0">
                <a:solidFill>
                  <a:schemeClr val="tx1"/>
                </a:solidFill>
                <a:latin typeface="Times New Roman" panose="02020603050405020304" pitchFamily="18" charset="0"/>
                <a:cs typeface="Times New Roman" panose="02020603050405020304" pitchFamily="18" charset="0"/>
              </a:rPr>
              <a:t>Т.И.Даниловой</a:t>
            </a:r>
            <a:endParaRPr lang="ru-RU" sz="2000" dirty="0" smtClean="0">
              <a:solidFill>
                <a:schemeClr val="tx1"/>
              </a:solidFill>
              <a:latin typeface="Times New Roman" panose="02020603050405020304" pitchFamily="18" charset="0"/>
              <a:cs typeface="Times New Roman" panose="02020603050405020304" pitchFamily="18" charset="0"/>
            </a:endParaRPr>
          </a:p>
          <a:p>
            <a:pPr algn="ct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815" y="0"/>
            <a:ext cx="7873455"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09" y="3188402"/>
            <a:ext cx="2413364" cy="3428966"/>
          </a:xfrm>
          <a:prstGeom prst="rect">
            <a:avLst/>
          </a:prstGeom>
        </p:spPr>
      </p:pic>
    </p:spTree>
    <p:extLst>
      <p:ext uri="{BB962C8B-B14F-4D97-AF65-F5344CB8AC3E}">
        <p14:creationId xmlns:p14="http://schemas.microsoft.com/office/powerpoint/2010/main" val="364300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0474"/>
            <a:ext cx="12007515" cy="2081463"/>
          </a:xfrm>
        </p:spPr>
        <p:txBody>
          <a:bodyPr>
            <a:normAutofit fontScale="90000"/>
          </a:bodyPr>
          <a:lstStyle/>
          <a:p>
            <a:r>
              <a:rPr lang="ru-RU" sz="1800" dirty="0">
                <a:solidFill>
                  <a:schemeClr val="tx1"/>
                </a:solidFill>
                <a:latin typeface="Times New Roman" panose="02020603050405020304" pitchFamily="18" charset="0"/>
                <a:cs typeface="Times New Roman" panose="02020603050405020304" pitchFamily="18" charset="0"/>
              </a:rPr>
              <a:t>1.Создана картотека «опасных ситуаций». Дети решают проблемные задачки-ситуации на дорогах (так называемые дорожные «ловушки»). Ведут дорожное расследование по поступающим в «ДПС» сообщениям о дорожных происшествиях.</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2.Оформлен </a:t>
            </a:r>
            <a:r>
              <a:rPr lang="ru-RU" sz="1800" dirty="0">
                <a:solidFill>
                  <a:schemeClr val="tx1"/>
                </a:solidFill>
                <a:latin typeface="Times New Roman" panose="02020603050405020304" pitchFamily="18" charset="0"/>
                <a:cs typeface="Times New Roman" panose="02020603050405020304" pitchFamily="18" charset="0"/>
              </a:rPr>
              <a:t>макет перекрестка, с помощью которого дети решают логические задачи по безопасности дорожного движения. На макет улицы нанесены: пешеходный переход, перекресток, дорожные знаки. С помощью макета дети отрабатывают навыки безопасного перехода проезжей части на перекрестке. Макет со </a:t>
            </a:r>
            <a:r>
              <a:rPr lang="ru-RU" sz="1800" dirty="0" err="1">
                <a:solidFill>
                  <a:schemeClr val="tx1"/>
                </a:solidFill>
                <a:latin typeface="Times New Roman" panose="02020603050405020304" pitchFamily="18" charset="0"/>
                <a:cs typeface="Times New Roman" panose="02020603050405020304" pitchFamily="18" charset="0"/>
              </a:rPr>
              <a:t>сьемными</a:t>
            </a:r>
            <a:r>
              <a:rPr lang="ru-RU" sz="1800" dirty="0">
                <a:solidFill>
                  <a:schemeClr val="tx1"/>
                </a:solidFill>
                <a:latin typeface="Times New Roman" panose="02020603050405020304" pitchFamily="18" charset="0"/>
                <a:cs typeface="Times New Roman" panose="02020603050405020304" pitchFamily="18" charset="0"/>
              </a:rPr>
              <a:t> предметами, чтобы дети могли сами моделировать улицу, а моделировать ситуации на дороге они могут с помощью карточек на магнитной доске.</a:t>
            </a:r>
            <a:r>
              <a:rPr lang="ru-RU" sz="2200" dirty="0">
                <a:solidFill>
                  <a:schemeClr val="tx1"/>
                </a:solidFill>
                <a:latin typeface="Times New Roman" panose="02020603050405020304" pitchFamily="18" charset="0"/>
                <a:cs typeface="Times New Roman" panose="02020603050405020304" pitchFamily="18" charset="0"/>
              </a:rPr>
              <a:t/>
            </a:r>
            <a:br>
              <a:rPr lang="ru-RU" sz="2200" dirty="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947" y="2874713"/>
            <a:ext cx="4144491" cy="3983287"/>
          </a:xfrm>
          <a:prstGeom prst="rect">
            <a:avLst/>
          </a:prstGeom>
        </p:spPr>
      </p:pic>
      <p:pic>
        <p:nvPicPr>
          <p:cNvPr id="7"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14576" y="3852598"/>
            <a:ext cx="4528320" cy="3005402"/>
          </a:xfrm>
        </p:spPr>
      </p:pic>
      <p:pic>
        <p:nvPicPr>
          <p:cNvPr id="8" name="Объект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2802318"/>
            <a:ext cx="3426947" cy="4055682"/>
          </a:xfrm>
        </p:spPr>
      </p:pic>
    </p:spTree>
    <p:extLst>
      <p:ext uri="{BB962C8B-B14F-4D97-AF65-F5344CB8AC3E}">
        <p14:creationId xmlns:p14="http://schemas.microsoft.com/office/powerpoint/2010/main" val="358514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4150" y="1778428"/>
            <a:ext cx="4641024" cy="389904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8" descr="https://rulipozakonu.ru/wp-content/webp-express/webp-images/doc-root/wp-content/uploads/2018/05/zhesty-regulirovshhika-8.jpg.webp"/>
          <p:cNvSpPr>
            <a:spLocks noGrp="1" noChangeAspect="1" noChangeArrowheads="1"/>
          </p:cNvSpPr>
          <p:nvPr>
            <p:ph type="title"/>
          </p:nvPr>
        </p:nvSpPr>
        <p:spPr bwMode="auto">
          <a:xfrm>
            <a:off x="184150" y="96838"/>
            <a:ext cx="11847513" cy="215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ru-RU" sz="1600" dirty="0" smtClean="0">
                <a:solidFill>
                  <a:schemeClr val="tx1"/>
                </a:solidFill>
                <a:latin typeface="Times New Roman" panose="02020603050405020304" pitchFamily="18" charset="0"/>
                <a:cs typeface="Times New Roman" panose="02020603050405020304" pitchFamily="18" charset="0"/>
              </a:rPr>
              <a:t>1.Для </a:t>
            </a:r>
            <a:r>
              <a:rPr lang="ru-RU" sz="1600" dirty="0">
                <a:solidFill>
                  <a:schemeClr val="tx1"/>
                </a:solidFill>
                <a:latin typeface="Times New Roman" panose="02020603050405020304" pitchFamily="18" charset="0"/>
                <a:cs typeface="Times New Roman" panose="02020603050405020304" pitchFamily="18" charset="0"/>
              </a:rPr>
              <a:t>знакомства детей с работой регулировщика в центре безопасности размещены схемы жестов регулировщика. Дети учатся читать схему и узнавать, что «говорит» жезл</a:t>
            </a:r>
            <a:r>
              <a:rPr lang="ru-RU" sz="1600" dirty="0" smtClean="0">
                <a:solidFill>
                  <a:schemeClr val="tx1"/>
                </a:solidFill>
                <a:latin typeface="Times New Roman" panose="02020603050405020304" pitchFamily="18" charset="0"/>
                <a:cs typeface="Times New Roman" panose="02020603050405020304" pitchFamily="18" charset="0"/>
              </a:rPr>
              <a:t>.</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2.Для </a:t>
            </a:r>
            <a:r>
              <a:rPr lang="ru-RU" sz="1600" dirty="0">
                <a:solidFill>
                  <a:schemeClr val="tx1"/>
                </a:solidFill>
                <a:latin typeface="Times New Roman" panose="02020603050405020304" pitchFamily="18" charset="0"/>
                <a:cs typeface="Times New Roman" panose="02020603050405020304" pitchFamily="18" charset="0"/>
              </a:rPr>
              <a:t>сюжетно -ролевой игры «Инспектор ГИБДД» есть форма инспектора: жезл, фуражка, жилет и</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напольный крупный макет светофора с переключающими сигналами,  действующий от сети.</a:t>
            </a:r>
            <a:endParaRPr lang="ru-RU" sz="1600" dirty="0"/>
          </a:p>
        </p:txBody>
      </p:sp>
      <p:pic>
        <p:nvPicPr>
          <p:cNvPr id="10"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0748" y="1778428"/>
            <a:ext cx="4091287" cy="5079572"/>
          </a:xfrm>
        </p:spPr>
      </p:pic>
      <p:pic>
        <p:nvPicPr>
          <p:cNvPr id="11" name="Объект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517" y="1876925"/>
            <a:ext cx="3070146" cy="5043811"/>
          </a:xfrm>
          <a:prstGeom prst="rect">
            <a:avLst/>
          </a:prstGeom>
        </p:spPr>
      </p:pic>
    </p:spTree>
    <p:extLst>
      <p:ext uri="{BB962C8B-B14F-4D97-AF65-F5344CB8AC3E}">
        <p14:creationId xmlns:p14="http://schemas.microsoft.com/office/powerpoint/2010/main" val="393005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8284"/>
            <a:ext cx="12192000" cy="1650156"/>
          </a:xfrm>
        </p:spPr>
        <p:txBody>
          <a:bodyPr>
            <a:normAutofit/>
          </a:bodyPr>
          <a:lstStyle/>
          <a:p>
            <a:r>
              <a:rPr lang="ru-RU" sz="2000" dirty="0" smtClean="0">
                <a:solidFill>
                  <a:schemeClr val="tx1"/>
                </a:solidFill>
                <a:latin typeface="Times New Roman" panose="02020603050405020304" pitchFamily="18" charset="0"/>
                <a:cs typeface="Times New Roman" panose="02020603050405020304" pitchFamily="18" charset="0"/>
              </a:rPr>
              <a:t> </a:t>
            </a:r>
            <a:r>
              <a:rPr lang="ru-RU" sz="1800" dirty="0" smtClean="0">
                <a:solidFill>
                  <a:schemeClr val="tx1"/>
                </a:solidFill>
                <a:latin typeface="Times New Roman" panose="02020603050405020304" pitchFamily="18" charset="0"/>
                <a:cs typeface="Times New Roman" panose="02020603050405020304" pitchFamily="18" charset="0"/>
              </a:rPr>
              <a:t>Почти </a:t>
            </a:r>
            <a:r>
              <a:rPr lang="ru-RU" sz="1800" dirty="0">
                <a:solidFill>
                  <a:schemeClr val="tx1"/>
                </a:solidFill>
                <a:latin typeface="Times New Roman" panose="02020603050405020304" pitchFamily="18" charset="0"/>
                <a:cs typeface="Times New Roman" panose="02020603050405020304" pitchFamily="18" charset="0"/>
              </a:rPr>
              <a:t>у всех детей группы есть велосипеды, поэтому необходимо познакомить детей с правилами дорожного движения для юных велосипедистов (до 7 лет). </a:t>
            </a: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После </a:t>
            </a:r>
            <a:r>
              <a:rPr lang="ru-RU" sz="1800" dirty="0">
                <a:solidFill>
                  <a:schemeClr val="tx1"/>
                </a:solidFill>
                <a:latin typeface="Times New Roman" panose="02020603050405020304" pitchFamily="18" charset="0"/>
                <a:cs typeface="Times New Roman" panose="02020603050405020304" pitchFamily="18" charset="0"/>
              </a:rPr>
              <a:t>обучения дети  сдают «экзамен» по ПДД. Вопросы для экзамена размещены на </a:t>
            </a:r>
            <a:r>
              <a:rPr lang="ru-RU" sz="1800" dirty="0" err="1">
                <a:solidFill>
                  <a:schemeClr val="tx1"/>
                </a:solidFill>
                <a:latin typeface="Times New Roman" panose="02020603050405020304" pitchFamily="18" charset="0"/>
                <a:cs typeface="Times New Roman" panose="02020603050405020304" pitchFamily="18" charset="0"/>
              </a:rPr>
              <a:t>лепбуке</a:t>
            </a:r>
            <a:r>
              <a:rPr lang="ru-RU" sz="1800" dirty="0">
                <a:solidFill>
                  <a:schemeClr val="tx1"/>
                </a:solidFill>
                <a:latin typeface="Times New Roman" panose="02020603050405020304" pitchFamily="18" charset="0"/>
                <a:cs typeface="Times New Roman" panose="02020603050405020304" pitchFamily="18" charset="0"/>
              </a:rPr>
              <a:t>. Сдавшим экзамен выдается водительское  удостоверение велосипедиста.</a:t>
            </a:r>
            <a:endParaRPr lang="ru-RU" sz="1800" dirty="0"/>
          </a:p>
        </p:txBody>
      </p:sp>
      <p:sp>
        <p:nvSpPr>
          <p:cNvPr id="3" name="Текст 2"/>
          <p:cNvSpPr>
            <a:spLocks noGrp="1"/>
          </p:cNvSpPr>
          <p:nvPr>
            <p:ph type="body" idx="1"/>
          </p:nvPr>
        </p:nvSpPr>
        <p:spPr/>
        <p:txBody>
          <a:bodyPr/>
          <a:lstStyle/>
          <a:p>
            <a:endParaRPr lang="ru-RU" dirty="0"/>
          </a:p>
        </p:txBody>
      </p:sp>
      <p:sp>
        <p:nvSpPr>
          <p:cNvPr id="5" name="Текст 4"/>
          <p:cNvSpPr>
            <a:spLocks noGrp="1"/>
          </p:cNvSpPr>
          <p:nvPr>
            <p:ph type="body" sz="quarter" idx="3"/>
          </p:nvPr>
        </p:nvSpPr>
        <p:spPr/>
        <p:txBody>
          <a:bodyPr/>
          <a:lstStyle/>
          <a:p>
            <a:endParaRPr lang="ru-RU"/>
          </a:p>
        </p:txBody>
      </p:sp>
      <p:pic>
        <p:nvPicPr>
          <p:cNvPr id="8"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6546" y="4770550"/>
            <a:ext cx="1449982" cy="1965108"/>
          </a:xfrm>
          <a:prstGeom prst="rect">
            <a:avLst/>
          </a:prstGeom>
        </p:spPr>
      </p:pic>
      <p:pic>
        <p:nvPicPr>
          <p:cNvPr id="9" name="Объект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051412" y="1792053"/>
            <a:ext cx="3856531" cy="2978497"/>
          </a:xfr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1341" t="-1058" r="-3047" b="20220"/>
          <a:stretch/>
        </p:blipFill>
        <p:spPr>
          <a:xfrm>
            <a:off x="-52218" y="2683871"/>
            <a:ext cx="4140099" cy="4174129"/>
          </a:xfrm>
          <a:prstGeom prst="rect">
            <a:avLst/>
          </a:prstGeom>
        </p:spPr>
      </p:pic>
      <p:pic>
        <p:nvPicPr>
          <p:cNvPr id="6" name="Объект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928111" y="4226362"/>
            <a:ext cx="3922295" cy="2682068"/>
          </a:xfr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430" y="1498719"/>
            <a:ext cx="2757251" cy="2727643"/>
          </a:xfrm>
          <a:prstGeom prst="rect">
            <a:avLst/>
          </a:prstGeom>
        </p:spPr>
      </p:pic>
    </p:spTree>
    <p:extLst>
      <p:ext uri="{BB962C8B-B14F-4D97-AF65-F5344CB8AC3E}">
        <p14:creationId xmlns:p14="http://schemas.microsoft.com/office/powerpoint/2010/main" val="168039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 y="-1"/>
            <a:ext cx="5751094" cy="6560247"/>
          </a:xfrm>
        </p:spPr>
        <p:txBody>
          <a:bodyPr>
            <a:normAutofit fontScale="90000"/>
          </a:bodyPr>
          <a:lstStyle/>
          <a:p>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rgbClr val="C00000"/>
                </a:solidFill>
                <a:latin typeface="Times New Roman" panose="02020603050405020304" pitchFamily="18" charset="0"/>
                <a:cs typeface="Times New Roman" panose="02020603050405020304" pitchFamily="18" charset="0"/>
              </a:rPr>
              <a:t>Паспорт центра безопасности:</a:t>
            </a:r>
            <a:r>
              <a:rPr lang="ru-RU" sz="1600" dirty="0" smtClean="0">
                <a:solidFill>
                  <a:schemeClr val="tx1"/>
                </a:solidFill>
                <a:latin typeface="Times New Roman" panose="02020603050405020304" pitchFamily="18" charset="0"/>
                <a:cs typeface="Times New Roman" panose="02020603050405020304" pitchFamily="18" charset="0"/>
              </a:rPr>
              <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книга «Как избежать опасности на улице»;</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схема регулировщика,</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иллюстрации-сюжетные картинки, изображающие людей, правильно или неправильно переходящих проезжую часть,</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плакат «Нарушения Правил дорожного движения»,</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макет светофора,</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макет «перекресток»,</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перфокарта «Мы идем через дорогу»,</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err="1" smtClean="0">
                <a:solidFill>
                  <a:schemeClr val="tx1"/>
                </a:solidFill>
                <a:latin typeface="Times New Roman" panose="02020603050405020304" pitchFamily="18" charset="0"/>
                <a:cs typeface="Times New Roman" panose="02020603050405020304" pitchFamily="18" charset="0"/>
              </a:rPr>
              <a:t>лепбук</a:t>
            </a:r>
            <a:r>
              <a:rPr lang="ru-RU" sz="1600" dirty="0" smtClean="0">
                <a:solidFill>
                  <a:schemeClr val="tx1"/>
                </a:solidFill>
                <a:latin typeface="Times New Roman" panose="02020603050405020304" pitchFamily="18" charset="0"/>
                <a:cs typeface="Times New Roman" panose="02020603050405020304" pitchFamily="18" charset="0"/>
              </a:rPr>
              <a:t> «Это должен каждый знать обязательно на «5»»,</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 игротека настольных игр: домино «Правила дорожного движения», «Найди ошибку», лото «Дорожные знаки», «Автомобили», </a:t>
            </a:r>
            <a:r>
              <a:rPr lang="ru-RU" sz="1600" dirty="0" err="1" smtClean="0">
                <a:solidFill>
                  <a:schemeClr val="tx1"/>
                </a:solidFill>
                <a:latin typeface="Times New Roman" panose="02020603050405020304" pitchFamily="18" charset="0"/>
                <a:cs typeface="Times New Roman" panose="02020603050405020304" pitchFamily="18" charset="0"/>
              </a:rPr>
              <a:t>дид</a:t>
            </a:r>
            <a:r>
              <a:rPr lang="ru-RU" sz="1600" dirty="0" smtClean="0">
                <a:solidFill>
                  <a:schemeClr val="tx1"/>
                </a:solidFill>
                <a:latin typeface="Times New Roman" panose="02020603050405020304" pitchFamily="18" charset="0"/>
                <a:cs typeface="Times New Roman" panose="02020603050405020304" pitchFamily="18" charset="0"/>
              </a:rPr>
              <a:t>. игра «Дорожная азбука», с-р игра «Инспектор ГИБДД», подвижная игра «Ловкий пешеход»;</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Строительный материал для конструирования;</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Макеты дорожных знаков, игрушечные машины спецназначения.</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err="1" smtClean="0">
                <a:solidFill>
                  <a:schemeClr val="tx1"/>
                </a:solidFill>
                <a:latin typeface="Times New Roman" panose="02020603050405020304" pitchFamily="18" charset="0"/>
                <a:cs typeface="Times New Roman" panose="02020603050405020304" pitchFamily="18" charset="0"/>
              </a:rPr>
              <a:t>Пазлы</a:t>
            </a:r>
            <a:r>
              <a:rPr lang="ru-RU" sz="1600" dirty="0" smtClean="0">
                <a:solidFill>
                  <a:schemeClr val="tx1"/>
                </a:solidFill>
                <a:latin typeface="Times New Roman" panose="02020603050405020304" pitchFamily="18" charset="0"/>
                <a:cs typeface="Times New Roman" panose="02020603050405020304" pitchFamily="18" charset="0"/>
              </a:rPr>
              <a:t>: транспорт на рельсах.</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«Картотека опасных ситуаций»;</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Альбомы: «Экстренные вызовы», «Марки машин», «Проблемные ситуации», «</a:t>
            </a:r>
            <a:r>
              <a:rPr lang="ru-RU" sz="1600" dirty="0" err="1" smtClean="0">
                <a:solidFill>
                  <a:schemeClr val="tx1"/>
                </a:solidFill>
                <a:latin typeface="Times New Roman" panose="02020603050405020304" pitchFamily="18" charset="0"/>
                <a:cs typeface="Times New Roman" panose="02020603050405020304" pitchFamily="18" charset="0"/>
              </a:rPr>
              <a:t>Чистоговорки</a:t>
            </a:r>
            <a:r>
              <a:rPr lang="ru-RU" sz="1600" dirty="0" smtClean="0">
                <a:solidFill>
                  <a:schemeClr val="tx1"/>
                </a:solidFill>
                <a:latin typeface="Times New Roman" panose="02020603050405020304" pitchFamily="18" charset="0"/>
                <a:cs typeface="Times New Roman" panose="02020603050405020304" pitchFamily="18" charset="0"/>
              </a:rPr>
              <a:t>, загадки, считалки по ПДД».</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Альбомы с рисунками, </a:t>
            </a:r>
            <a:r>
              <a:rPr lang="ru-RU" sz="1600" dirty="0" err="1" smtClean="0">
                <a:solidFill>
                  <a:schemeClr val="tx1"/>
                </a:solidFill>
                <a:latin typeface="Times New Roman" panose="02020603050405020304" pitchFamily="18" charset="0"/>
                <a:cs typeface="Times New Roman" panose="02020603050405020304" pitchFamily="18" charset="0"/>
              </a:rPr>
              <a:t>апликациями</a:t>
            </a:r>
            <a:r>
              <a:rPr lang="ru-RU" sz="1600" dirty="0" smtClean="0">
                <a:solidFill>
                  <a:schemeClr val="tx1"/>
                </a:solidFill>
                <a:latin typeface="Times New Roman" panose="02020603050405020304" pitchFamily="18" charset="0"/>
                <a:cs typeface="Times New Roman" panose="02020603050405020304" pitchFamily="18" charset="0"/>
              </a:rPr>
              <a:t> на темы: «Островок безопасности», «Моя улица», «Машины с сиренами».</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Форма инспектора ГИБДД.</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«Удостоверение» юного велосипедиста.</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Ребусы: «Что напутал художник?», «Кто правильно ведет себя на улице?»</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Игрушечный телефон, игрушечная кукла «регулировщик»</a:t>
            </a:r>
            <a:br>
              <a:rPr lang="ru-RU" sz="1600" dirty="0" smtClean="0">
                <a:solidFill>
                  <a:schemeClr val="tx1"/>
                </a:solidFill>
                <a:latin typeface="Times New Roman" panose="02020603050405020304" pitchFamily="18" charset="0"/>
                <a:cs typeface="Times New Roman" panose="02020603050405020304" pitchFamily="18" charset="0"/>
              </a:rPr>
            </a:br>
            <a:r>
              <a:rPr lang="ru-RU" sz="1600" dirty="0" smtClean="0">
                <a:solidFill>
                  <a:schemeClr val="tx1"/>
                </a:solidFill>
                <a:latin typeface="Times New Roman" panose="02020603050405020304" pitchFamily="18" charset="0"/>
                <a:cs typeface="Times New Roman" panose="02020603050405020304" pitchFamily="18" charset="0"/>
              </a:rPr>
              <a:t/>
            </a:r>
            <a:br>
              <a:rPr lang="ru-RU" sz="16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r>
              <a:rPr lang="ru-RU" sz="1800" dirty="0" smtClean="0">
                <a:solidFill>
                  <a:schemeClr val="tx1"/>
                </a:solidFill>
                <a:latin typeface="Times New Roman" panose="02020603050405020304" pitchFamily="18" charset="0"/>
                <a:cs typeface="Times New Roman" panose="02020603050405020304" pitchFamily="18" charset="0"/>
              </a:rPr>
              <a:t/>
            </a:r>
            <a:br>
              <a:rPr lang="ru-RU" sz="1800" dirty="0" smtClean="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3" name="Объект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6722334"/>
            <a:ext cx="46038" cy="60195"/>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86232" y="-1"/>
            <a:ext cx="5205768" cy="3766404"/>
          </a:xfr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7115" y="4200894"/>
            <a:ext cx="4306106" cy="265710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362" y="4585905"/>
            <a:ext cx="2164753" cy="2272095"/>
          </a:xfrm>
          <a:prstGeom prst="rect">
            <a:avLst/>
          </a:prstGeom>
        </p:spPr>
      </p:pic>
    </p:spTree>
    <p:extLst>
      <p:ext uri="{BB962C8B-B14F-4D97-AF65-F5344CB8AC3E}">
        <p14:creationId xmlns:p14="http://schemas.microsoft.com/office/powerpoint/2010/main" val="1939608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1968</TotalTime>
  <Words>155</Words>
  <Application>Microsoft Office PowerPoint</Application>
  <PresentationFormat>Широкоэкранный</PresentationFormat>
  <Paragraphs>17</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Times New Roman</vt:lpstr>
      <vt:lpstr>Trebuchet MS</vt:lpstr>
      <vt:lpstr>Wingdings 3</vt:lpstr>
      <vt:lpstr>Грань</vt:lpstr>
      <vt:lpstr>Муниципальное бюджетное дошкольное образовательное  учреждение «Городищенский детский сад «Аленушка»</vt:lpstr>
      <vt:lpstr>Презентация PowerPoint</vt:lpstr>
      <vt:lpstr>1.Создана картотека «опасных ситуаций». Дети решают проблемные задачки-ситуации на дорогах (так называемые дорожные «ловушки»). Ведут дорожное расследование по поступающим в «ДПС» сообщениям о дорожных происшествиях.  2.Оформлен макет перекрестка, с помощью которого дети решают логические задачи по безопасности дорожного движения. На макет улицы нанесены: пешеходный переход, перекресток, дорожные знаки. С помощью макета дети отрабатывают навыки безопасного перехода проезжей части на перекрестке. Макет со сьемными предметами, чтобы дети могли сами моделировать улицу, а моделировать ситуации на дороге они могут с помощью карточек на магнитной доске. </vt:lpstr>
      <vt:lpstr>1.Для знакомства детей с работой регулировщика в центре безопасности размещены схемы жестов регулировщика. Дети учатся читать схему и узнавать, что «говорит» жезл.  2.Для сюжетно -ролевой игры «Инспектор ГИБДД» есть форма инспектора: жезл, фуражка, жилет и напольный крупный макет светофора с переключающими сигналами,  действующий от сети.</vt:lpstr>
      <vt:lpstr> Почти у всех детей группы есть велосипеды, поэтому необходимо познакомить детей с правилами дорожного движения для юных велосипедистов (до 7 лет).   После обучения дети  сдают «экзамен» по ПДД. Вопросы для экзамена размещены на лепбуке. Сдавшим экзамен выдается водительское  удостоверение велосипедиста.</vt:lpstr>
      <vt:lpstr>                                Паспорт центра безопасности: книга «Как избежать опасности на улице»; схема регулировщика, иллюстрации-сюжетные картинки, изображающие людей, правильно или неправильно переходящих проезжую часть, плакат «Нарушения Правил дорожного движения», макет светофора, макет «перекресток», перфокарта «Мы идем через дорогу», лепбук «Это должен каждый знать обязательно на «5»»,  игротека настольных игр: домино «Правила дорожного движения», «Найди ошибку», лото «Дорожные знаки», «Автомобили», дид. игра «Дорожная азбука», с-р игра «Инспектор ГИБДД», подвижная игра «Ловкий пешеход»; Строительный материал для конструирования; Макеты дорожных знаков, игрушечные машины спецназначения. Пазлы: транспорт на рельсах. «Картотека опасных ситуаций»; Альбомы: «Экстренные вызовы», «Марки машин», «Проблемные ситуации», «Чистоговорки, загадки, считалки по ПДД». Альбомы с рисунками, апликациями на темы: «Островок безопасности», «Моя улица», «Машины с сиренами». Форма инспектора ГИБДД. «Удостоверение» юного велосипедиста. Ребусы: «Что напутал художник?», «Кто правильно ведет себя на улице?» Игрушечный телефон, игрушечная кукла «регулировщик»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57</cp:revision>
  <dcterms:created xsi:type="dcterms:W3CDTF">2019-12-05T09:31:53Z</dcterms:created>
  <dcterms:modified xsi:type="dcterms:W3CDTF">2019-12-11T07:35:25Z</dcterms:modified>
</cp:coreProperties>
</file>